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89" r:id="rId3"/>
    <p:sldId id="285" r:id="rId4"/>
    <p:sldId id="286" r:id="rId5"/>
    <p:sldId id="325" r:id="rId6"/>
    <p:sldId id="351" r:id="rId7"/>
    <p:sldId id="352" r:id="rId8"/>
    <p:sldId id="353" r:id="rId9"/>
    <p:sldId id="354" r:id="rId10"/>
    <p:sldId id="356" r:id="rId11"/>
    <p:sldId id="355" r:id="rId12"/>
    <p:sldId id="357" r:id="rId13"/>
    <p:sldId id="358" r:id="rId14"/>
    <p:sldId id="35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05F21A5-4E52-4ABD-A2AC-2A4BCFF721A4}" type="datetimeFigureOut">
              <a:rPr lang="en-US" smtClean="0"/>
              <a:t>11/10/2012</a:t>
            </a:fld>
            <a:endParaRPr lang="en-US"/>
          </a:p>
        </p:txBody>
      </p:sp>
      <p:sp>
        <p:nvSpPr>
          <p:cNvPr id="16" name="Slide Number Placeholder 15"/>
          <p:cNvSpPr>
            <a:spLocks noGrp="1"/>
          </p:cNvSpPr>
          <p:nvPr>
            <p:ph type="sldNum" sz="quarter" idx="11"/>
          </p:nvPr>
        </p:nvSpPr>
        <p:spPr/>
        <p:txBody>
          <a:bodyPr/>
          <a:lstStyle/>
          <a:p>
            <a:fld id="{A00035BF-F3BA-4E18-80FB-60A62897020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F21A5-4E52-4ABD-A2AC-2A4BCFF721A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035BF-F3BA-4E18-80FB-60A6289702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F21A5-4E52-4ABD-A2AC-2A4BCFF721A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035BF-F3BA-4E18-80FB-60A6289702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05F21A5-4E52-4ABD-A2AC-2A4BCFF721A4}" type="datetimeFigureOut">
              <a:rPr lang="en-US" smtClean="0"/>
              <a:t>11/10/2012</a:t>
            </a:fld>
            <a:endParaRPr lang="en-US"/>
          </a:p>
        </p:txBody>
      </p:sp>
      <p:sp>
        <p:nvSpPr>
          <p:cNvPr id="15" name="Slide Number Placeholder 14"/>
          <p:cNvSpPr>
            <a:spLocks noGrp="1"/>
          </p:cNvSpPr>
          <p:nvPr>
            <p:ph type="sldNum" sz="quarter" idx="15"/>
          </p:nvPr>
        </p:nvSpPr>
        <p:spPr/>
        <p:txBody>
          <a:bodyPr/>
          <a:lstStyle>
            <a:lvl1pPr algn="ctr">
              <a:defRPr/>
            </a:lvl1pPr>
          </a:lstStyle>
          <a:p>
            <a:fld id="{A00035BF-F3BA-4E18-80FB-60A628970208}"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5F21A5-4E52-4ABD-A2AC-2A4BCFF721A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035BF-F3BA-4E18-80FB-60A628970208}"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5F21A5-4E52-4ABD-A2AC-2A4BCFF721A4}" type="datetimeFigureOut">
              <a:rPr lang="en-US" smtClean="0"/>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035BF-F3BA-4E18-80FB-60A62897020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00035BF-F3BA-4E18-80FB-60A628970208}"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05F21A5-4E52-4ABD-A2AC-2A4BCFF721A4}" type="datetimeFigureOut">
              <a:rPr lang="en-US" smtClean="0"/>
              <a:t>11/10/2012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05F21A5-4E52-4ABD-A2AC-2A4BCFF721A4}" type="datetimeFigureOut">
              <a:rPr lang="en-US" smtClean="0"/>
              <a:t>11/10/2012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035BF-F3BA-4E18-80FB-60A62897020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F21A5-4E52-4ABD-A2AC-2A4BCFF721A4}" type="datetimeFigureOut">
              <a:rPr lang="en-US" smtClean="0"/>
              <a:t>11/10/2012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035BF-F3BA-4E18-80FB-60A6289702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05F21A5-4E52-4ABD-A2AC-2A4BCFF721A4}" type="datetimeFigureOut">
              <a:rPr lang="en-US" smtClean="0"/>
              <a:t>11/10/2012</a:t>
            </a:fld>
            <a:endParaRPr lang="en-US"/>
          </a:p>
        </p:txBody>
      </p:sp>
      <p:sp>
        <p:nvSpPr>
          <p:cNvPr id="9" name="Slide Number Placeholder 8"/>
          <p:cNvSpPr>
            <a:spLocks noGrp="1"/>
          </p:cNvSpPr>
          <p:nvPr>
            <p:ph type="sldNum" sz="quarter" idx="15"/>
          </p:nvPr>
        </p:nvSpPr>
        <p:spPr/>
        <p:txBody>
          <a:bodyPr/>
          <a:lstStyle/>
          <a:p>
            <a:fld id="{A00035BF-F3BA-4E18-80FB-60A628970208}"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05F21A5-4E52-4ABD-A2AC-2A4BCFF721A4}" type="datetimeFigureOut">
              <a:rPr lang="en-US" smtClean="0"/>
              <a:t>11/10/2012</a:t>
            </a:fld>
            <a:endParaRPr lang="en-US"/>
          </a:p>
        </p:txBody>
      </p:sp>
      <p:sp>
        <p:nvSpPr>
          <p:cNvPr id="9" name="Slide Number Placeholder 8"/>
          <p:cNvSpPr>
            <a:spLocks noGrp="1"/>
          </p:cNvSpPr>
          <p:nvPr>
            <p:ph type="sldNum" sz="quarter" idx="11"/>
          </p:nvPr>
        </p:nvSpPr>
        <p:spPr/>
        <p:txBody>
          <a:bodyPr/>
          <a:lstStyle/>
          <a:p>
            <a:fld id="{A00035BF-F3BA-4E18-80FB-60A62897020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05F21A5-4E52-4ABD-A2AC-2A4BCFF721A4}" type="datetimeFigureOut">
              <a:rPr lang="en-US" smtClean="0"/>
              <a:t>11/10/2012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00035BF-F3BA-4E18-80FB-60A628970208}"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Vocabulary/HSPE%203%20Vocab.docx" TargetMode="External"/><Relationship Id="rId2" Type="http://schemas.openxmlformats.org/officeDocument/2006/relationships/hyperlink" Target="Vocabulary/HSPE%201%20Vocab.docx" TargetMode="External"/><Relationship Id="rId1" Type="http://schemas.openxmlformats.org/officeDocument/2006/relationships/slideLayout" Target="../slideLayouts/slideLayout2.xml"/><Relationship Id="rId6" Type="http://schemas.openxmlformats.org/officeDocument/2006/relationships/hyperlink" Target="Vocabulary/HSPE%202b%20Vocab.docx" TargetMode="External"/><Relationship Id="rId5" Type="http://schemas.openxmlformats.org/officeDocument/2006/relationships/hyperlink" Target="Vocabulary/HSPE%202%20Vocab.docx" TargetMode="External"/><Relationship Id="rId4" Type="http://schemas.openxmlformats.org/officeDocument/2006/relationships/hyperlink" Target="Vocabulary/HSPE%203B%20Vocab.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marL="0" indent="0">
              <a:buNone/>
            </a:pPr>
            <a:r>
              <a:rPr lang="en-US" b="1" dirty="0">
                <a:latin typeface="Arial" pitchFamily="34" charset="0"/>
                <a:cs typeface="Arial" pitchFamily="34" charset="0"/>
              </a:rPr>
              <a:t>Items for Teachers to Prepare for the </a:t>
            </a:r>
            <a:r>
              <a:rPr lang="en-US" b="1" dirty="0" smtClean="0">
                <a:latin typeface="Arial" pitchFamily="34" charset="0"/>
                <a:cs typeface="Arial" pitchFamily="34" charset="0"/>
              </a:rPr>
              <a:t>HSPE Quality </a:t>
            </a:r>
            <a:r>
              <a:rPr lang="en-US" b="1" dirty="0">
                <a:latin typeface="Arial" pitchFamily="34" charset="0"/>
                <a:cs typeface="Arial" pitchFamily="34" charset="0"/>
              </a:rPr>
              <a:t>Test </a:t>
            </a:r>
            <a:r>
              <a:rPr lang="en-US" b="1" dirty="0" smtClean="0">
                <a:latin typeface="Arial" pitchFamily="34" charset="0"/>
                <a:cs typeface="Arial" pitchFamily="34" charset="0"/>
              </a:rPr>
              <a:t>Preparation</a:t>
            </a:r>
          </a:p>
          <a:p>
            <a:pPr marL="0" indent="0">
              <a:buNone/>
            </a:pPr>
            <a:endParaRPr lang="en-US" dirty="0">
              <a:latin typeface="Arial" pitchFamily="34" charset="0"/>
              <a:cs typeface="Arial" pitchFamily="34" charset="0"/>
            </a:endParaRPr>
          </a:p>
          <a:p>
            <a:pPr marL="365760" lvl="1" indent="0">
              <a:buNone/>
            </a:pPr>
            <a:r>
              <a:rPr lang="en-US" dirty="0">
                <a:latin typeface="Arial" pitchFamily="34" charset="0"/>
                <a:cs typeface="Arial" pitchFamily="34" charset="0"/>
              </a:rPr>
              <a:t>DOK </a:t>
            </a:r>
            <a:r>
              <a:rPr lang="en-US" dirty="0" smtClean="0">
                <a:latin typeface="Arial" pitchFamily="34" charset="0"/>
                <a:cs typeface="Arial" pitchFamily="34" charset="0"/>
              </a:rPr>
              <a:t>Levels</a:t>
            </a:r>
          </a:p>
          <a:p>
            <a:pPr marL="365760" lvl="1" indent="0">
              <a:buNone/>
            </a:pPr>
            <a:r>
              <a:rPr lang="en-US" dirty="0" smtClean="0">
                <a:latin typeface="Arial" pitchFamily="34" charset="0"/>
                <a:cs typeface="Arial" pitchFamily="34" charset="0"/>
              </a:rPr>
              <a:t>Item </a:t>
            </a:r>
            <a:r>
              <a:rPr lang="en-US" dirty="0">
                <a:latin typeface="Arial" pitchFamily="34" charset="0"/>
                <a:cs typeface="Arial" pitchFamily="34" charset="0"/>
              </a:rPr>
              <a:t>Specs</a:t>
            </a:r>
          </a:p>
          <a:p>
            <a:pPr marL="365760" lvl="1" indent="0">
              <a:buNone/>
            </a:pPr>
            <a:r>
              <a:rPr lang="en-US" dirty="0">
                <a:latin typeface="Arial" pitchFamily="34" charset="0"/>
                <a:cs typeface="Arial" pitchFamily="34" charset="0"/>
              </a:rPr>
              <a:t>State Standards</a:t>
            </a:r>
          </a:p>
        </p:txBody>
      </p:sp>
      <p:sp>
        <p:nvSpPr>
          <p:cNvPr id="3" name="Title 2"/>
          <p:cNvSpPr>
            <a:spLocks noGrp="1"/>
          </p:cNvSpPr>
          <p:nvPr>
            <p:ph type="title"/>
          </p:nvPr>
        </p:nvSpPr>
        <p:spPr/>
        <p:txBody>
          <a:bodyPr>
            <a:normAutofit/>
          </a:bodyPr>
          <a:lstStyle/>
          <a:p>
            <a:r>
              <a:rPr lang="en-US" dirty="0">
                <a:latin typeface="Arial" pitchFamily="34" charset="0"/>
                <a:cs typeface="Arial" pitchFamily="34" charset="0"/>
              </a:rPr>
              <a:t> </a:t>
            </a:r>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3699043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6019800"/>
          </a:xfrm>
        </p:spPr>
        <p:txBody>
          <a:bodyPr>
            <a:normAutofit fontScale="925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Earth’s Composition and Structure</a:t>
            </a:r>
          </a:p>
          <a:p>
            <a:pPr marL="0" indent="0">
              <a:buNone/>
            </a:pPr>
            <a:endParaRPr lang="en-US" sz="2300" b="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E.12.C.3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elements exist in fixed amounts and move through solid earth, oceans, atmosphere and living things as part of biogeochemical cycles. E/S</a:t>
            </a:r>
          </a:p>
          <a:p>
            <a:pPr lvl="1"/>
            <a:r>
              <a:rPr lang="en-US" sz="2300" dirty="0">
                <a:latin typeface="Arial" pitchFamily="34" charset="0"/>
                <a:cs typeface="Arial" pitchFamily="34" charset="0"/>
              </a:rPr>
              <a:t> </a:t>
            </a:r>
            <a:r>
              <a:rPr lang="en-US" sz="2300" i="1" dirty="0">
                <a:latin typeface="Arial" pitchFamily="34" charset="0"/>
                <a:cs typeface="Arial" pitchFamily="34" charset="0"/>
              </a:rPr>
              <a:t>Explain how </a:t>
            </a:r>
            <a:r>
              <a:rPr lang="en-US" sz="2300" i="1" dirty="0" smtClean="0">
                <a:latin typeface="Arial" pitchFamily="34" charset="0"/>
                <a:cs typeface="Arial" pitchFamily="34" charset="0"/>
              </a:rPr>
              <a:t>matter and energy are transferred chemically through systems that include living and non-living components.</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E.12.C.4 Students know processes of obtaining, using, and recycling of renewable and non-renewable resources. E/S</a:t>
            </a:r>
          </a:p>
          <a:p>
            <a:pPr marL="708660" lvl="2" indent="-342900">
              <a:spcBef>
                <a:spcPts val="600"/>
              </a:spcBef>
              <a:buClr>
                <a:schemeClr val="accent2"/>
              </a:buClr>
            </a:pPr>
            <a:r>
              <a:rPr lang="en-US" sz="2000" dirty="0" smtClean="0">
                <a:latin typeface="Arial" pitchFamily="34" charset="0"/>
                <a:cs typeface="Arial" pitchFamily="34" charset="0"/>
              </a:rPr>
              <a:t> </a:t>
            </a:r>
            <a:r>
              <a:rPr lang="en-US" sz="2200" i="1" dirty="0" smtClean="0">
                <a:solidFill>
                  <a:schemeClr val="tx2"/>
                </a:solidFill>
                <a:latin typeface="Arial" pitchFamily="34" charset="0"/>
                <a:cs typeface="Arial" pitchFamily="34" charset="0"/>
              </a:rPr>
              <a:t>Identify the differences between renewable and non-renewable resources.</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Explain how recycling reduces the rate of depletion of non-renewable resources.</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Identify the processes used to obtain natural resources (e.g., mining, oil production, water and agriculture).</a:t>
            </a: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588188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6096000"/>
          </a:xfrm>
        </p:spPr>
        <p:txBody>
          <a:bodyPr>
            <a:normAutofit fontScale="925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Earth’s Composition and Structure</a:t>
            </a:r>
          </a:p>
          <a:p>
            <a:pPr marL="0" indent="0">
              <a:buNone/>
            </a:pPr>
            <a:endParaRPr lang="en-US" sz="2300" b="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E.12.C.5 </a:t>
            </a:r>
            <a:r>
              <a:rPr lang="en-US" sz="2300" b="1" i="1" dirty="0">
                <a:latin typeface="Arial" pitchFamily="34" charset="0"/>
                <a:cs typeface="Arial" pitchFamily="34" charset="0"/>
              </a:rPr>
              <a:t>Students know </a:t>
            </a:r>
            <a:r>
              <a:rPr lang="en-US" sz="2300" b="1" i="1" dirty="0" smtClean="0">
                <a:latin typeface="Arial" pitchFamily="34" charset="0"/>
                <a:cs typeface="Arial" pitchFamily="34" charset="0"/>
              </a:rPr>
              <a:t>soil, derived from weathered rocks and decomposed organic material, is found in layers. </a:t>
            </a:r>
            <a:r>
              <a:rPr lang="en-US" sz="2300" b="1" i="1" dirty="0">
                <a:latin typeface="Arial" pitchFamily="34" charset="0"/>
                <a:cs typeface="Arial" pitchFamily="34" charset="0"/>
              </a:rPr>
              <a:t>E/S</a:t>
            </a:r>
          </a:p>
          <a:p>
            <a:pPr lvl="1"/>
            <a:r>
              <a:rPr lang="en-US" sz="2300" dirty="0">
                <a:latin typeface="Arial" pitchFamily="34" charset="0"/>
                <a:cs typeface="Arial" pitchFamily="34" charset="0"/>
              </a:rPr>
              <a:t> </a:t>
            </a:r>
            <a:r>
              <a:rPr lang="en-US" sz="2300" i="1" dirty="0" smtClean="0">
                <a:latin typeface="Arial" pitchFamily="34" charset="0"/>
                <a:cs typeface="Arial" pitchFamily="34" charset="0"/>
              </a:rPr>
              <a:t>Describe the structure of soil, its components, and its formation.</a:t>
            </a:r>
          </a:p>
          <a:p>
            <a:pPr lvl="1"/>
            <a:endParaRPr lang="en-US" sz="2300" b="1" dirty="0" smtClean="0">
              <a:latin typeface="Arial" pitchFamily="34" charset="0"/>
              <a:cs typeface="Arial" pitchFamily="34" charset="0"/>
            </a:endParaRPr>
          </a:p>
          <a:p>
            <a:pPr marL="0" indent="0">
              <a:buNone/>
            </a:pPr>
            <a:r>
              <a:rPr lang="en-US" sz="2300" b="1" dirty="0" smtClean="0">
                <a:latin typeface="Arial" pitchFamily="34" charset="0"/>
                <a:cs typeface="Arial" pitchFamily="34" charset="0"/>
              </a:rPr>
              <a:t>Science HSPE Standards – Solar System and Universe</a:t>
            </a:r>
          </a:p>
          <a:p>
            <a:pPr marL="0" indent="0">
              <a:buNone/>
            </a:pPr>
            <a:endParaRPr lang="en-US" sz="2300" b="1" i="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E.12.B.1 Students know common characteristics of stars. I/S</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Identify the processes of stellar evolution.</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Recognize that stars change in temperature, size, color and brightness as they age.</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Demonstrate the general relationship between the color and temperature of stars.</a:t>
            </a: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609600"/>
          </a:xfrm>
        </p:spPr>
        <p:txBody>
          <a:bodyPr>
            <a:normAutofit fontScale="90000"/>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3206898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6019800"/>
          </a:xfrm>
        </p:spPr>
        <p:txBody>
          <a:bodyPr>
            <a:normAutofit/>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Solar System and Universe</a:t>
            </a:r>
          </a:p>
          <a:p>
            <a:pPr marL="0" indent="0">
              <a:buNone/>
            </a:pPr>
            <a:endParaRPr lang="en-US" sz="2300" b="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E.12.B.2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stars are powered by nuclear fusion of lighter elements into heavier elements, which results in the release of large amounts of energy. I/S</a:t>
            </a:r>
          </a:p>
          <a:p>
            <a:pPr lvl="1"/>
            <a:r>
              <a:rPr lang="en-US" sz="2300" dirty="0">
                <a:latin typeface="Arial" pitchFamily="34" charset="0"/>
                <a:cs typeface="Arial" pitchFamily="34" charset="0"/>
              </a:rPr>
              <a:t> </a:t>
            </a:r>
            <a:r>
              <a:rPr lang="en-US" sz="2300" i="1" dirty="0" smtClean="0">
                <a:latin typeface="Arial" pitchFamily="34" charset="0"/>
                <a:cs typeface="Arial" pitchFamily="34" charset="0"/>
              </a:rPr>
              <a:t>Know that stars are composed mostly of hydrogen and helium and ultimately produce all other elements through nuclear reactions.</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E.12.B.3 Students know ways in which technology has increased understanding of the universe. I/S</a:t>
            </a:r>
          </a:p>
          <a:p>
            <a:pPr marL="708660" lvl="2" indent="-342900">
              <a:spcBef>
                <a:spcPts val="600"/>
              </a:spcBef>
              <a:buClr>
                <a:schemeClr val="accent2"/>
              </a:buClr>
            </a:pPr>
            <a:r>
              <a:rPr lang="en-US" sz="2000" dirty="0" smtClean="0">
                <a:latin typeface="Arial" pitchFamily="34" charset="0"/>
                <a:cs typeface="Arial" pitchFamily="34" charset="0"/>
              </a:rPr>
              <a:t> </a:t>
            </a:r>
            <a:r>
              <a:rPr lang="en-US" sz="2200" i="1" dirty="0" smtClean="0">
                <a:solidFill>
                  <a:schemeClr val="tx2"/>
                </a:solidFill>
                <a:latin typeface="Arial" pitchFamily="34" charset="0"/>
                <a:cs typeface="Arial" pitchFamily="34" charset="0"/>
              </a:rPr>
              <a:t>Describe the uses of optical and radio telescopes, probes, and artificial satellites in astronomy.</a:t>
            </a: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3426959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6019800"/>
          </a:xfrm>
        </p:spPr>
        <p:txBody>
          <a:bodyPr>
            <a:normAutofit/>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Solar System and Universe</a:t>
            </a:r>
          </a:p>
          <a:p>
            <a:pPr marL="0" indent="0">
              <a:buNone/>
            </a:pPr>
            <a:endParaRPr lang="en-US" sz="2300" b="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E.12.B.4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the on-going processes involved in star formation and destruction. W/L</a:t>
            </a:r>
          </a:p>
          <a:p>
            <a:pPr lvl="1"/>
            <a:r>
              <a:rPr lang="en-US" sz="2300" i="1" dirty="0" smtClean="0">
                <a:latin typeface="Arial" pitchFamily="34" charset="0"/>
                <a:cs typeface="Arial" pitchFamily="34" charset="0"/>
              </a:rPr>
              <a:t>Identify the processes of stellar evolution</a:t>
            </a:r>
          </a:p>
          <a:p>
            <a:pPr lvl="1"/>
            <a:r>
              <a:rPr lang="en-US" sz="2300" i="1" dirty="0" smtClean="0">
                <a:latin typeface="Arial" pitchFamily="34" charset="0"/>
                <a:cs typeface="Arial" pitchFamily="34" charset="0"/>
              </a:rPr>
              <a:t>Recognize the life-cycles of mid-size and massive stars and their stellar remnants.</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E.12.B.5 Students know scientific evidence suggests that the universe is expanding. I/S</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Recognize the red shift effect and know that the most distant objects have the greatest degree of red shit.</a:t>
            </a: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235374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normAutofit/>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
        <p:nvSpPr>
          <p:cNvPr id="7" name="Content Placeholder 6"/>
          <p:cNvSpPr>
            <a:spLocks noGrp="1"/>
          </p:cNvSpPr>
          <p:nvPr>
            <p:ph idx="1"/>
          </p:nvPr>
        </p:nvSpPr>
        <p:spPr>
          <a:xfrm>
            <a:off x="457200" y="1143000"/>
            <a:ext cx="8229600" cy="4953000"/>
          </a:xfrm>
        </p:spPr>
        <p:txBody>
          <a:bodyPr/>
          <a:lstStyle/>
          <a:p>
            <a:r>
              <a:rPr lang="en-US" dirty="0" smtClean="0">
                <a:latin typeface="Arial" pitchFamily="34" charset="0"/>
                <a:cs typeface="Arial" pitchFamily="34" charset="0"/>
                <a:hlinkClick r:id="rId2" action="ppaction://hlinkfile"/>
              </a:rPr>
              <a:t>Atmosphere Vocabulary 1</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3" action="ppaction://hlinkfile"/>
              </a:rPr>
              <a:t>Earth Structure Vocabulary 1</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4" action="ppaction://hlinkfile"/>
              </a:rPr>
              <a:t>Earth Structure Vocabulary 2</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5" action="ppaction://hlinkfile"/>
              </a:rPr>
              <a:t>Space Vocabulary 1</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6" action="ppaction://hlinkfile"/>
              </a:rPr>
              <a:t>Space Vocabulary 2</a:t>
            </a:r>
            <a:endParaRPr lang="en-US" dirty="0" smtClean="0"/>
          </a:p>
        </p:txBody>
      </p:sp>
    </p:spTree>
    <p:extLst>
      <p:ext uri="{BB962C8B-B14F-4D97-AF65-F5344CB8AC3E}">
        <p14:creationId xmlns:p14="http://schemas.microsoft.com/office/powerpoint/2010/main" val="3270088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a:p>
          <a:p>
            <a:pPr marL="0" indent="0">
              <a:buNone/>
            </a:pPr>
            <a:r>
              <a:rPr lang="en-US" sz="2800" b="1" dirty="0">
                <a:latin typeface="Arial" pitchFamily="34" charset="0"/>
                <a:cs typeface="Arial" pitchFamily="34" charset="0"/>
              </a:rPr>
              <a:t>Breakdown of the </a:t>
            </a:r>
            <a:r>
              <a:rPr lang="en-US" sz="2800" b="1" dirty="0" smtClean="0">
                <a:latin typeface="Arial" pitchFamily="34" charset="0"/>
                <a:cs typeface="Arial" pitchFamily="34" charset="0"/>
              </a:rPr>
              <a:t>HSPE</a:t>
            </a:r>
          </a:p>
          <a:p>
            <a:pPr marL="365760" lvl="1" indent="0">
              <a:buNone/>
            </a:pPr>
            <a:endParaRPr lang="en-US" sz="2800" dirty="0">
              <a:latin typeface="Arial" pitchFamily="34" charset="0"/>
              <a:cs typeface="Arial" pitchFamily="34" charset="0"/>
            </a:endParaRPr>
          </a:p>
          <a:p>
            <a:pPr marL="365760" lvl="1" indent="0">
              <a:buNone/>
            </a:pPr>
            <a:r>
              <a:rPr lang="en-US" sz="2200" dirty="0" smtClean="0">
                <a:latin typeface="Arial" pitchFamily="34" charset="0"/>
                <a:cs typeface="Arial" pitchFamily="34" charset="0"/>
              </a:rPr>
              <a:t>First </a:t>
            </a:r>
            <a:r>
              <a:rPr lang="en-US" sz="2200" dirty="0">
                <a:latin typeface="Arial" pitchFamily="34" charset="0"/>
                <a:cs typeface="Arial" pitchFamily="34" charset="0"/>
              </a:rPr>
              <a:t>attempt offered during the students’ sophomore </a:t>
            </a:r>
            <a:r>
              <a:rPr lang="en-US" sz="2200" dirty="0" smtClean="0">
                <a:latin typeface="Arial" pitchFamily="34" charset="0"/>
                <a:cs typeface="Arial" pitchFamily="34" charset="0"/>
              </a:rPr>
              <a:t>year</a:t>
            </a:r>
          </a:p>
          <a:p>
            <a:pPr lvl="1"/>
            <a:endParaRPr lang="en-US" sz="2200" dirty="0">
              <a:latin typeface="Arial" pitchFamily="34" charset="0"/>
              <a:cs typeface="Arial" pitchFamily="34" charset="0"/>
            </a:endParaRPr>
          </a:p>
          <a:p>
            <a:pPr marL="777240" lvl="2" indent="0">
              <a:buNone/>
            </a:pPr>
            <a:r>
              <a:rPr lang="fr-FR" dirty="0">
                <a:latin typeface="Arial" pitchFamily="34" charset="0"/>
                <a:cs typeface="Arial" pitchFamily="34" charset="0"/>
              </a:rPr>
              <a:t>75 multiple-</a:t>
            </a:r>
            <a:r>
              <a:rPr lang="fr-FR" dirty="0" err="1">
                <a:latin typeface="Arial" pitchFamily="34" charset="0"/>
                <a:cs typeface="Arial" pitchFamily="34" charset="0"/>
              </a:rPr>
              <a:t>choice</a:t>
            </a:r>
            <a:r>
              <a:rPr lang="fr-FR" dirty="0">
                <a:latin typeface="Arial" pitchFamily="34" charset="0"/>
                <a:cs typeface="Arial" pitchFamily="34" charset="0"/>
              </a:rPr>
              <a:t> </a:t>
            </a:r>
            <a:r>
              <a:rPr lang="fr-FR" dirty="0" smtClean="0">
                <a:latin typeface="Arial" pitchFamily="34" charset="0"/>
                <a:cs typeface="Arial" pitchFamily="34" charset="0"/>
              </a:rPr>
              <a:t>questions </a:t>
            </a:r>
          </a:p>
          <a:p>
            <a:pPr marL="1051560" lvl="3" indent="0">
              <a:buNone/>
            </a:pPr>
            <a:r>
              <a:rPr lang="fr-FR" dirty="0" smtClean="0">
                <a:latin typeface="Arial" pitchFamily="34" charset="0"/>
                <a:cs typeface="Arial" pitchFamily="34" charset="0"/>
              </a:rPr>
              <a:t>60 </a:t>
            </a:r>
            <a:r>
              <a:rPr lang="fr-FR" dirty="0" err="1">
                <a:latin typeface="Arial" pitchFamily="34" charset="0"/>
                <a:cs typeface="Arial" pitchFamily="34" charset="0"/>
              </a:rPr>
              <a:t>core</a:t>
            </a:r>
            <a:r>
              <a:rPr lang="fr-FR" dirty="0">
                <a:latin typeface="Arial" pitchFamily="34" charset="0"/>
                <a:cs typeface="Arial" pitchFamily="34" charset="0"/>
              </a:rPr>
              <a:t> multiple-</a:t>
            </a:r>
            <a:r>
              <a:rPr lang="fr-FR" dirty="0" err="1">
                <a:latin typeface="Arial" pitchFamily="34" charset="0"/>
                <a:cs typeface="Arial" pitchFamily="34" charset="0"/>
              </a:rPr>
              <a:t>choice</a:t>
            </a:r>
            <a:r>
              <a:rPr lang="fr-FR" dirty="0">
                <a:latin typeface="Arial" pitchFamily="34" charset="0"/>
                <a:cs typeface="Arial" pitchFamily="34" charset="0"/>
              </a:rPr>
              <a:t> questions</a:t>
            </a:r>
          </a:p>
          <a:p>
            <a:pPr marL="1051560" lvl="3" indent="0">
              <a:buNone/>
            </a:pPr>
            <a:r>
              <a:rPr lang="en-US" dirty="0">
                <a:latin typeface="Arial" pitchFamily="34" charset="0"/>
                <a:cs typeface="Arial" pitchFamily="34" charset="0"/>
              </a:rPr>
              <a:t>15 field test items</a:t>
            </a:r>
          </a:p>
          <a:p>
            <a:pPr lvl="1"/>
            <a:endParaRPr lang="en-US" dirty="0">
              <a:latin typeface="Arial" pitchFamily="34" charset="0"/>
              <a:cs typeface="Arial" pitchFamily="34" charset="0"/>
            </a:endParaRPr>
          </a:p>
          <a:p>
            <a:pPr marL="365760" lvl="1" indent="0">
              <a:buNone/>
            </a:pPr>
            <a:r>
              <a:rPr lang="en-US" sz="2200" dirty="0">
                <a:latin typeface="Arial" pitchFamily="34" charset="0"/>
                <a:cs typeface="Arial" pitchFamily="34" charset="0"/>
              </a:rPr>
              <a:t>Questions are constructed at three Depth of Knowledge levels (DOK 1-3)</a:t>
            </a:r>
          </a:p>
          <a:p>
            <a:endParaRPr lang="en-US" dirty="0"/>
          </a:p>
        </p:txBody>
      </p:sp>
      <p:sp>
        <p:nvSpPr>
          <p:cNvPr id="3" name="Title 2"/>
          <p:cNvSpPr>
            <a:spLocks noGrp="1"/>
          </p:cNvSpPr>
          <p:nvPr>
            <p:ph type="title"/>
          </p:nvPr>
        </p:nvSpPr>
        <p:spPr/>
        <p:txBody>
          <a:bodyPr>
            <a:normAutofit/>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284440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dirty="0"/>
          </a:p>
          <a:p>
            <a:endParaRPr lang="en-US" dirty="0"/>
          </a:p>
          <a:p>
            <a:pPr marL="0" indent="0">
              <a:buNone/>
            </a:pPr>
            <a:r>
              <a:rPr lang="en-US" dirty="0" smtClean="0">
                <a:latin typeface="Arial" pitchFamily="34" charset="0"/>
                <a:cs typeface="Arial" pitchFamily="34" charset="0"/>
              </a:rPr>
              <a:t>DOK 1</a:t>
            </a:r>
            <a:endParaRPr lang="en-US" dirty="0">
              <a:latin typeface="Arial" pitchFamily="34" charset="0"/>
              <a:cs typeface="Arial" pitchFamily="34" charset="0"/>
            </a:endParaRPr>
          </a:p>
          <a:p>
            <a:pPr marL="0" indent="0">
              <a:buNone/>
            </a:pPr>
            <a:r>
              <a:rPr lang="en-US" dirty="0" smtClean="0">
                <a:latin typeface="Arial" pitchFamily="34" charset="0"/>
                <a:cs typeface="Arial" pitchFamily="34" charset="0"/>
              </a:rPr>
              <a:t>The </a:t>
            </a:r>
            <a:r>
              <a:rPr lang="en-US" dirty="0">
                <a:latin typeface="Arial" pitchFamily="34" charset="0"/>
                <a:cs typeface="Arial" pitchFamily="34" charset="0"/>
              </a:rPr>
              <a:t>question requires recall and there is nothing to “figure out”</a:t>
            </a:r>
          </a:p>
          <a:p>
            <a:pPr marL="0" indent="0">
              <a:buNone/>
            </a:pPr>
            <a:r>
              <a:rPr lang="en-US" dirty="0" smtClean="0">
                <a:latin typeface="Arial" pitchFamily="34" charset="0"/>
                <a:cs typeface="Arial" pitchFamily="34" charset="0"/>
              </a:rPr>
              <a:t>The </a:t>
            </a:r>
            <a:r>
              <a:rPr lang="en-US" dirty="0">
                <a:latin typeface="Arial" pitchFamily="34" charset="0"/>
                <a:cs typeface="Arial" pitchFamily="34" charset="0"/>
              </a:rPr>
              <a:t>student either knows the answer or they do not</a:t>
            </a:r>
          </a:p>
          <a:p>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DOK 2</a:t>
            </a:r>
          </a:p>
          <a:p>
            <a:pPr marL="0" indent="0">
              <a:buNone/>
            </a:pPr>
            <a:r>
              <a:rPr lang="en-US" dirty="0" smtClean="0">
                <a:latin typeface="Arial" pitchFamily="34" charset="0"/>
                <a:cs typeface="Arial" pitchFamily="34" charset="0"/>
              </a:rPr>
              <a:t>The </a:t>
            </a:r>
            <a:r>
              <a:rPr lang="en-US" dirty="0">
                <a:latin typeface="Arial" pitchFamily="34" charset="0"/>
                <a:cs typeface="Arial" pitchFamily="34" charset="0"/>
              </a:rPr>
              <a:t>student needs to apply information</a:t>
            </a:r>
          </a:p>
          <a:p>
            <a:pPr marL="0" indent="0">
              <a:buNone/>
            </a:pPr>
            <a:r>
              <a:rPr lang="en-US" dirty="0" smtClean="0">
                <a:latin typeface="Arial" pitchFamily="34" charset="0"/>
                <a:cs typeface="Arial" pitchFamily="34" charset="0"/>
              </a:rPr>
              <a:t>Typically </a:t>
            </a:r>
            <a:r>
              <a:rPr lang="en-US" dirty="0">
                <a:latin typeface="Arial" pitchFamily="34" charset="0"/>
                <a:cs typeface="Arial" pitchFamily="34" charset="0"/>
              </a:rPr>
              <a:t>multi-step</a:t>
            </a:r>
          </a:p>
          <a:p>
            <a:pPr marL="0" indent="0">
              <a:buNone/>
            </a:pPr>
            <a:r>
              <a:rPr lang="en-US" dirty="0" smtClean="0">
                <a:latin typeface="Arial" pitchFamily="34" charset="0"/>
                <a:cs typeface="Arial" pitchFamily="34" charset="0"/>
              </a:rPr>
              <a:t>Recall </a:t>
            </a:r>
            <a:r>
              <a:rPr lang="en-US" dirty="0">
                <a:latin typeface="Arial" pitchFamily="34" charset="0"/>
                <a:cs typeface="Arial" pitchFamily="34" charset="0"/>
              </a:rPr>
              <a:t>info, then decide what to do with that </a:t>
            </a:r>
            <a:r>
              <a:rPr lang="en-US" dirty="0" smtClean="0">
                <a:latin typeface="Arial" pitchFamily="34" charset="0"/>
                <a:cs typeface="Arial" pitchFamily="34" charset="0"/>
              </a:rPr>
              <a:t>information</a:t>
            </a:r>
          </a:p>
          <a:p>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DOK 3</a:t>
            </a:r>
          </a:p>
          <a:p>
            <a:pPr marL="0" indent="0">
              <a:buNone/>
            </a:pPr>
            <a:r>
              <a:rPr lang="en-US" dirty="0" smtClean="0">
                <a:latin typeface="Arial" pitchFamily="34" charset="0"/>
                <a:cs typeface="Arial" pitchFamily="34" charset="0"/>
              </a:rPr>
              <a:t>Includes </a:t>
            </a:r>
            <a:r>
              <a:rPr lang="en-US" dirty="0">
                <a:latin typeface="Arial" pitchFamily="34" charset="0"/>
                <a:cs typeface="Arial" pitchFamily="34" charset="0"/>
              </a:rPr>
              <a:t>DOK level 1 and 2 processing</a:t>
            </a:r>
          </a:p>
          <a:p>
            <a:pPr marL="0" indent="0">
              <a:buNone/>
            </a:pPr>
            <a:r>
              <a:rPr lang="en-US" dirty="0" smtClean="0">
                <a:latin typeface="Arial" pitchFamily="34" charset="0"/>
                <a:cs typeface="Arial" pitchFamily="34" charset="0"/>
              </a:rPr>
              <a:t>Requires </a:t>
            </a:r>
            <a:r>
              <a:rPr lang="en-US" dirty="0">
                <a:latin typeface="Arial" pitchFamily="34" charset="0"/>
                <a:cs typeface="Arial" pitchFamily="34" charset="0"/>
              </a:rPr>
              <a:t>the student to decide how to approach the problem</a:t>
            </a:r>
          </a:p>
          <a:p>
            <a:pPr marL="0" indent="0">
              <a:buNone/>
            </a:pPr>
            <a:r>
              <a:rPr lang="en-US" dirty="0" smtClean="0">
                <a:latin typeface="Arial" pitchFamily="34" charset="0"/>
                <a:cs typeface="Arial" pitchFamily="34" charset="0"/>
              </a:rPr>
              <a:t>Make </a:t>
            </a:r>
            <a:r>
              <a:rPr lang="en-US" dirty="0">
                <a:latin typeface="Arial" pitchFamily="34" charset="0"/>
                <a:cs typeface="Arial" pitchFamily="34" charset="0"/>
              </a:rPr>
              <a:t>a prediction or inference while providing a justification</a:t>
            </a:r>
          </a:p>
        </p:txBody>
      </p:sp>
      <p:sp>
        <p:nvSpPr>
          <p:cNvPr id="3" name="Title 2"/>
          <p:cNvSpPr>
            <a:spLocks noGrp="1"/>
          </p:cNvSpPr>
          <p:nvPr>
            <p:ph type="title"/>
          </p:nvPr>
        </p:nvSpPr>
        <p:spPr>
          <a:xfrm>
            <a:off x="457200" y="152400"/>
            <a:ext cx="8229600" cy="914400"/>
          </a:xfrm>
        </p:spPr>
        <p:txBody>
          <a:bodyPr>
            <a:normAutofit/>
          </a:bodyPr>
          <a:lstStyle/>
          <a:p>
            <a:r>
              <a:rPr lang="en-US" dirty="0" smtClean="0">
                <a:latin typeface="Arial" pitchFamily="34" charset="0"/>
                <a:cs typeface="Arial" pitchFamily="34" charset="0"/>
              </a:rPr>
              <a:t>  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244873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62500" lnSpcReduction="20000"/>
          </a:bodyPr>
          <a:lstStyle/>
          <a:p>
            <a:endParaRPr lang="en-US" dirty="0"/>
          </a:p>
          <a:p>
            <a:pPr marL="0" indent="0">
              <a:buNone/>
            </a:pPr>
            <a:r>
              <a:rPr lang="en-US" b="1" dirty="0">
                <a:latin typeface="Arial" pitchFamily="34" charset="0"/>
                <a:cs typeface="Arial" pitchFamily="34" charset="0"/>
              </a:rPr>
              <a:t>2010 Science HSPE Test </a:t>
            </a:r>
            <a:r>
              <a:rPr lang="en-US" b="1" dirty="0" smtClean="0">
                <a:latin typeface="Arial" pitchFamily="34" charset="0"/>
                <a:cs typeface="Arial" pitchFamily="34" charset="0"/>
              </a:rPr>
              <a:t>Matrix</a:t>
            </a:r>
          </a:p>
          <a:p>
            <a:pPr marL="0" indent="0">
              <a:buNone/>
            </a:pPr>
            <a:endParaRPr lang="en-US" b="1" dirty="0" smtClean="0">
              <a:latin typeface="Arial" pitchFamily="34" charset="0"/>
              <a:cs typeface="Arial" pitchFamily="34" charset="0"/>
            </a:endParaRPr>
          </a:p>
          <a:p>
            <a:pPr marL="0" indent="0">
              <a:buNone/>
            </a:pPr>
            <a:r>
              <a:rPr lang="en-US" sz="2300" b="1" dirty="0" smtClean="0">
                <a:latin typeface="Arial" pitchFamily="34" charset="0"/>
                <a:cs typeface="Arial" pitchFamily="34" charset="0"/>
              </a:rPr>
              <a:t>Content Strand   	      DOK Level 1</a:t>
            </a:r>
            <a:r>
              <a:rPr lang="en-US" sz="2300" dirty="0">
                <a:latin typeface="Arial" pitchFamily="34" charset="0"/>
                <a:cs typeface="Arial" pitchFamily="34" charset="0"/>
              </a:rPr>
              <a:t>	</a:t>
            </a:r>
            <a:r>
              <a:rPr lang="en-US" sz="2300" b="1" dirty="0" smtClean="0">
                <a:latin typeface="Arial" pitchFamily="34" charset="0"/>
                <a:cs typeface="Arial" pitchFamily="34" charset="0"/>
              </a:rPr>
              <a:t>DOK Level 2</a:t>
            </a:r>
            <a:r>
              <a:rPr lang="en-US" sz="2300" dirty="0">
                <a:latin typeface="Arial" pitchFamily="34" charset="0"/>
                <a:cs typeface="Arial" pitchFamily="34" charset="0"/>
              </a:rPr>
              <a:t>	</a:t>
            </a:r>
            <a:r>
              <a:rPr lang="en-US" sz="2300" b="1" dirty="0" smtClean="0">
                <a:latin typeface="Arial" pitchFamily="34" charset="0"/>
                <a:cs typeface="Arial" pitchFamily="34" charset="0"/>
              </a:rPr>
              <a:t>DOK </a:t>
            </a:r>
            <a:r>
              <a:rPr lang="en-US" sz="2300" b="1" dirty="0">
                <a:latin typeface="Arial" pitchFamily="34" charset="0"/>
                <a:cs typeface="Arial" pitchFamily="34" charset="0"/>
              </a:rPr>
              <a:t>Level 3 </a:t>
            </a:r>
            <a:r>
              <a:rPr lang="en-US" sz="2300" dirty="0">
                <a:latin typeface="Arial" pitchFamily="34" charset="0"/>
                <a:cs typeface="Arial" pitchFamily="34" charset="0"/>
              </a:rPr>
              <a:t>	</a:t>
            </a:r>
            <a:r>
              <a:rPr lang="en-US" sz="2300" b="1" dirty="0">
                <a:latin typeface="Arial" pitchFamily="34" charset="0"/>
                <a:cs typeface="Arial" pitchFamily="34" charset="0"/>
              </a:rPr>
              <a:t>Points</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	C1</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(Physical Science) 	</a:t>
            </a:r>
            <a:r>
              <a:rPr lang="en-US" dirty="0" smtClean="0">
                <a:latin typeface="Arial" pitchFamily="34" charset="0"/>
                <a:cs typeface="Arial" pitchFamily="34" charset="0"/>
              </a:rPr>
              <a:t>	7</a:t>
            </a:r>
            <a:r>
              <a:rPr lang="en-US" dirty="0">
                <a:latin typeface="Arial" pitchFamily="34" charset="0"/>
                <a:cs typeface="Arial" pitchFamily="34" charset="0"/>
              </a:rPr>
              <a:t>	 </a:t>
            </a:r>
            <a:r>
              <a:rPr lang="en-US" dirty="0" smtClean="0">
                <a:latin typeface="Arial" pitchFamily="34" charset="0"/>
                <a:cs typeface="Arial" pitchFamily="34" charset="0"/>
              </a:rPr>
              <a:t>    10</a:t>
            </a:r>
            <a:r>
              <a:rPr lang="en-US" dirty="0">
                <a:latin typeface="Arial" pitchFamily="34" charset="0"/>
                <a:cs typeface="Arial" pitchFamily="34" charset="0"/>
              </a:rPr>
              <a:t>	</a:t>
            </a:r>
            <a:r>
              <a:rPr lang="en-US" dirty="0" smtClean="0">
                <a:latin typeface="Arial" pitchFamily="34" charset="0"/>
                <a:cs typeface="Arial" pitchFamily="34" charset="0"/>
              </a:rPr>
              <a:t>	     1</a:t>
            </a:r>
            <a:r>
              <a:rPr lang="en-US" dirty="0">
                <a:latin typeface="Arial" pitchFamily="34" charset="0"/>
                <a:cs typeface="Arial" pitchFamily="34" charset="0"/>
              </a:rPr>
              <a:t>	</a:t>
            </a:r>
            <a:r>
              <a:rPr lang="en-US" dirty="0" smtClean="0">
                <a:latin typeface="Arial" pitchFamily="34" charset="0"/>
                <a:cs typeface="Arial" pitchFamily="34" charset="0"/>
              </a:rPr>
              <a:t>	18</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	C2</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(Life Science)	</a:t>
            </a:r>
            <a:r>
              <a:rPr lang="en-US" dirty="0" smtClean="0">
                <a:latin typeface="Arial" pitchFamily="34" charset="0"/>
                <a:cs typeface="Arial" pitchFamily="34" charset="0"/>
              </a:rPr>
              <a:t>	5</a:t>
            </a:r>
            <a:r>
              <a:rPr lang="en-US" dirty="0">
                <a:latin typeface="Arial" pitchFamily="34" charset="0"/>
                <a:cs typeface="Arial" pitchFamily="34" charset="0"/>
              </a:rPr>
              <a:t>	</a:t>
            </a:r>
            <a:r>
              <a:rPr lang="en-US" dirty="0" smtClean="0">
                <a:latin typeface="Arial" pitchFamily="34" charset="0"/>
                <a:cs typeface="Arial" pitchFamily="34" charset="0"/>
              </a:rPr>
              <a:t>     10</a:t>
            </a:r>
            <a:r>
              <a:rPr lang="en-US" dirty="0">
                <a:latin typeface="Arial" pitchFamily="34" charset="0"/>
                <a:cs typeface="Arial" pitchFamily="34" charset="0"/>
              </a:rPr>
              <a:t>	</a:t>
            </a:r>
            <a:r>
              <a:rPr lang="en-US" dirty="0" smtClean="0">
                <a:latin typeface="Arial" pitchFamily="34" charset="0"/>
                <a:cs typeface="Arial" pitchFamily="34" charset="0"/>
              </a:rPr>
              <a:t>	     3</a:t>
            </a:r>
            <a:r>
              <a:rPr lang="en-US" dirty="0">
                <a:latin typeface="Arial" pitchFamily="34" charset="0"/>
                <a:cs typeface="Arial" pitchFamily="34" charset="0"/>
              </a:rPr>
              <a:t>	</a:t>
            </a:r>
            <a:r>
              <a:rPr lang="en-US" dirty="0" smtClean="0">
                <a:latin typeface="Arial" pitchFamily="34" charset="0"/>
                <a:cs typeface="Arial" pitchFamily="34" charset="0"/>
              </a:rPr>
              <a:t>	18</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	C3</a:t>
            </a:r>
            <a:endParaRPr lang="en-US" dirty="0">
              <a:latin typeface="Arial" pitchFamily="34" charset="0"/>
              <a:cs typeface="Arial" pitchFamily="34" charset="0"/>
            </a:endParaRPr>
          </a:p>
          <a:p>
            <a:pPr marL="0" indent="0">
              <a:buNone/>
            </a:pPr>
            <a:r>
              <a:rPr lang="en-US" dirty="0" smtClean="0">
                <a:latin typeface="Arial" pitchFamily="34" charset="0"/>
                <a:cs typeface="Arial" pitchFamily="34" charset="0"/>
              </a:rPr>
              <a:t>(</a:t>
            </a:r>
            <a:r>
              <a:rPr lang="en-US" dirty="0">
                <a:latin typeface="Arial" pitchFamily="34" charset="0"/>
                <a:cs typeface="Arial" pitchFamily="34" charset="0"/>
              </a:rPr>
              <a:t>Earth Science)	</a:t>
            </a:r>
            <a:r>
              <a:rPr lang="en-US" dirty="0" smtClean="0">
                <a:latin typeface="Arial" pitchFamily="34" charset="0"/>
                <a:cs typeface="Arial" pitchFamily="34" charset="0"/>
              </a:rPr>
              <a:t>	5</a:t>
            </a:r>
            <a:r>
              <a:rPr lang="en-US" dirty="0">
                <a:latin typeface="Arial" pitchFamily="34" charset="0"/>
                <a:cs typeface="Arial" pitchFamily="34" charset="0"/>
              </a:rPr>
              <a:t>	</a:t>
            </a:r>
            <a:r>
              <a:rPr lang="en-US" dirty="0" smtClean="0">
                <a:latin typeface="Arial" pitchFamily="34" charset="0"/>
                <a:cs typeface="Arial" pitchFamily="34" charset="0"/>
              </a:rPr>
              <a:t>       7</a:t>
            </a:r>
            <a:r>
              <a:rPr lang="en-US" dirty="0">
                <a:latin typeface="Arial" pitchFamily="34" charset="0"/>
                <a:cs typeface="Arial" pitchFamily="34" charset="0"/>
              </a:rPr>
              <a:t>	</a:t>
            </a:r>
            <a:r>
              <a:rPr lang="en-US" dirty="0" smtClean="0">
                <a:latin typeface="Arial" pitchFamily="34" charset="0"/>
                <a:cs typeface="Arial" pitchFamily="34" charset="0"/>
              </a:rPr>
              <a:t>	     1</a:t>
            </a:r>
            <a:r>
              <a:rPr lang="en-US" dirty="0">
                <a:latin typeface="Arial" pitchFamily="34" charset="0"/>
                <a:cs typeface="Arial" pitchFamily="34" charset="0"/>
              </a:rPr>
              <a:t>	</a:t>
            </a:r>
            <a:r>
              <a:rPr lang="en-US" dirty="0" smtClean="0">
                <a:latin typeface="Arial" pitchFamily="34" charset="0"/>
                <a:cs typeface="Arial" pitchFamily="34" charset="0"/>
              </a:rPr>
              <a:t>	13</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	C4</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(Nature of Science)	</a:t>
            </a:r>
            <a:r>
              <a:rPr lang="en-US" dirty="0" smtClean="0">
                <a:latin typeface="Arial" pitchFamily="34" charset="0"/>
                <a:cs typeface="Arial" pitchFamily="34" charset="0"/>
              </a:rPr>
              <a:t>	4</a:t>
            </a:r>
            <a:r>
              <a:rPr lang="en-US" dirty="0">
                <a:latin typeface="Arial" pitchFamily="34" charset="0"/>
                <a:cs typeface="Arial" pitchFamily="34" charset="0"/>
              </a:rPr>
              <a:t>	</a:t>
            </a:r>
            <a:r>
              <a:rPr lang="en-US" dirty="0" smtClean="0">
                <a:latin typeface="Arial" pitchFamily="34" charset="0"/>
                <a:cs typeface="Arial" pitchFamily="34" charset="0"/>
              </a:rPr>
              <a:t>      6</a:t>
            </a:r>
            <a:r>
              <a:rPr lang="en-US" dirty="0">
                <a:latin typeface="Arial" pitchFamily="34" charset="0"/>
                <a:cs typeface="Arial" pitchFamily="34" charset="0"/>
              </a:rPr>
              <a:t>	</a:t>
            </a:r>
            <a:r>
              <a:rPr lang="en-US" dirty="0" smtClean="0">
                <a:latin typeface="Arial" pitchFamily="34" charset="0"/>
                <a:cs typeface="Arial" pitchFamily="34" charset="0"/>
              </a:rPr>
              <a:t>	     1</a:t>
            </a:r>
            <a:r>
              <a:rPr lang="en-US" dirty="0">
                <a:latin typeface="Arial" pitchFamily="34" charset="0"/>
                <a:cs typeface="Arial" pitchFamily="34" charset="0"/>
              </a:rPr>
              <a:t>	</a:t>
            </a:r>
            <a:r>
              <a:rPr lang="en-US" dirty="0" smtClean="0">
                <a:latin typeface="Arial" pitchFamily="34" charset="0"/>
                <a:cs typeface="Arial" pitchFamily="34" charset="0"/>
              </a:rPr>
              <a:t>	11</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Items</a:t>
            </a:r>
            <a:r>
              <a:rPr lang="en-US" dirty="0">
                <a:latin typeface="Arial" pitchFamily="34" charset="0"/>
                <a:cs typeface="Arial" pitchFamily="34" charset="0"/>
              </a:rPr>
              <a:t>	</a:t>
            </a:r>
            <a:r>
              <a:rPr lang="en-US" dirty="0" smtClean="0">
                <a:latin typeface="Arial" pitchFamily="34" charset="0"/>
                <a:cs typeface="Arial" pitchFamily="34" charset="0"/>
              </a:rPr>
              <a:t>		21 	    33		      6		60</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	</a:t>
            </a:r>
            <a:r>
              <a:rPr lang="en-US" dirty="0" smtClean="0">
                <a:latin typeface="Arial" pitchFamily="34" charset="0"/>
                <a:cs typeface="Arial" pitchFamily="34" charset="0"/>
              </a:rPr>
              <a:t>		(35%)</a:t>
            </a:r>
            <a:r>
              <a:rPr lang="en-US" dirty="0">
                <a:latin typeface="Arial" pitchFamily="34" charset="0"/>
                <a:cs typeface="Arial" pitchFamily="34" charset="0"/>
              </a:rPr>
              <a:t>	</a:t>
            </a:r>
            <a:r>
              <a:rPr lang="en-US" dirty="0" smtClean="0">
                <a:latin typeface="Arial" pitchFamily="34" charset="0"/>
                <a:cs typeface="Arial" pitchFamily="34" charset="0"/>
              </a:rPr>
              <a:t>(</a:t>
            </a:r>
            <a:r>
              <a:rPr lang="en-US" dirty="0">
                <a:latin typeface="Arial" pitchFamily="34" charset="0"/>
                <a:cs typeface="Arial" pitchFamily="34" charset="0"/>
              </a:rPr>
              <a:t>55</a:t>
            </a:r>
            <a:r>
              <a:rPr lang="en-US" dirty="0" smtClean="0">
                <a:latin typeface="Arial" pitchFamily="34" charset="0"/>
                <a:cs typeface="Arial" pitchFamily="34" charset="0"/>
              </a:rPr>
              <a:t>%)</a:t>
            </a: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a:latin typeface="Arial" pitchFamily="34" charset="0"/>
                <a:cs typeface="Arial" pitchFamily="34" charset="0"/>
              </a:rPr>
              <a:t>10</a:t>
            </a:r>
            <a:r>
              <a:rPr lang="en-US" dirty="0" smtClean="0">
                <a:latin typeface="Arial" pitchFamily="34" charset="0"/>
                <a:cs typeface="Arial" pitchFamily="34" charset="0"/>
              </a:rPr>
              <a:t>%)</a:t>
            </a:r>
            <a:r>
              <a:rPr lang="en-US" dirty="0">
                <a:latin typeface="Arial" pitchFamily="34" charset="0"/>
                <a:cs typeface="Arial" pitchFamily="34" charset="0"/>
              </a:rPr>
              <a:t>	</a:t>
            </a:r>
          </a:p>
          <a:p>
            <a:endParaRPr lang="en-US" dirty="0"/>
          </a:p>
        </p:txBody>
      </p:sp>
      <p:sp>
        <p:nvSpPr>
          <p:cNvPr id="3" name="Title 2"/>
          <p:cNvSpPr>
            <a:spLocks noGrp="1"/>
          </p:cNvSpPr>
          <p:nvPr>
            <p:ph type="title"/>
          </p:nvPr>
        </p:nvSpPr>
        <p:spPr>
          <a:xfrm>
            <a:off x="457200" y="152400"/>
            <a:ext cx="8229600" cy="990600"/>
          </a:xfrm>
        </p:spPr>
        <p:txBody>
          <a:bodyPr>
            <a:normAutofit/>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2103854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791200"/>
          </a:xfrm>
        </p:spPr>
        <p:txBody>
          <a:bodyPr>
            <a:normAutofit fontScale="92500" lnSpcReduction="2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Atmospheric Processes and the Water Cycle</a:t>
            </a:r>
          </a:p>
          <a:p>
            <a:pPr marL="0" indent="0">
              <a:buNone/>
            </a:pPr>
            <a:endParaRPr lang="en-US" sz="2300" b="1" dirty="0" smtClean="0">
              <a:latin typeface="Arial" pitchFamily="34" charset="0"/>
              <a:cs typeface="Arial" pitchFamily="34" charset="0"/>
            </a:endParaRPr>
          </a:p>
          <a:p>
            <a:pPr marL="0" indent="0">
              <a:buNone/>
            </a:pPr>
            <a:r>
              <a:rPr lang="en-US" sz="2300" b="1" i="1" dirty="0">
                <a:latin typeface="Arial" pitchFamily="34" charset="0"/>
                <a:cs typeface="Arial" pitchFamily="34" charset="0"/>
              </a:rPr>
              <a:t>E</a:t>
            </a:r>
            <a:r>
              <a:rPr lang="en-US" sz="2300" b="1" i="1" dirty="0" smtClean="0">
                <a:latin typeface="Arial" pitchFamily="34" charset="0"/>
                <a:cs typeface="Arial" pitchFamily="34" charset="0"/>
              </a:rPr>
              <a:t>.12.A.1 </a:t>
            </a:r>
            <a:r>
              <a:rPr lang="en-US" sz="2300" b="1" i="1" dirty="0">
                <a:latin typeface="Arial" pitchFamily="34" charset="0"/>
                <a:cs typeface="Arial" pitchFamily="34" charset="0"/>
              </a:rPr>
              <a:t>Students know </a:t>
            </a:r>
            <a:r>
              <a:rPr lang="en-US" sz="2300" b="1" i="1" dirty="0" smtClean="0">
                <a:latin typeface="Arial" pitchFamily="34" charset="0"/>
                <a:cs typeface="Arial" pitchFamily="34" charset="0"/>
              </a:rPr>
              <a:t>the Sun is the major source of Earth’s energy, and provides the energy driving Earth’s weather and climate. E/S</a:t>
            </a:r>
          </a:p>
          <a:p>
            <a:pPr lvl="1"/>
            <a:r>
              <a:rPr lang="en-US" sz="2300" dirty="0">
                <a:latin typeface="Arial" pitchFamily="34" charset="0"/>
                <a:cs typeface="Arial" pitchFamily="34" charset="0"/>
              </a:rPr>
              <a:t> </a:t>
            </a:r>
            <a:r>
              <a:rPr lang="en-US" sz="2300" i="1" dirty="0">
                <a:latin typeface="Arial" pitchFamily="34" charset="0"/>
                <a:cs typeface="Arial" pitchFamily="34" charset="0"/>
              </a:rPr>
              <a:t>Explain how solar energy powers the water cycle.</a:t>
            </a:r>
          </a:p>
          <a:p>
            <a:pPr lvl="1"/>
            <a:r>
              <a:rPr lang="en-US" sz="2300" i="1" dirty="0">
                <a:latin typeface="Arial" pitchFamily="34" charset="0"/>
                <a:cs typeface="Arial" pitchFamily="34" charset="0"/>
              </a:rPr>
              <a:t>How uneven heating</a:t>
            </a:r>
            <a:r>
              <a:rPr lang="en-US" sz="2300" i="1" dirty="0">
                <a:solidFill>
                  <a:schemeClr val="tx2">
                    <a:lumMod val="90000"/>
                  </a:schemeClr>
                </a:solidFill>
                <a:latin typeface="Arial" pitchFamily="34" charset="0"/>
                <a:cs typeface="Arial" pitchFamily="34" charset="0"/>
              </a:rPr>
              <a:t> </a:t>
            </a:r>
            <a:r>
              <a:rPr lang="en-US" sz="2300" i="1" dirty="0">
                <a:latin typeface="Arial" pitchFamily="34" charset="0"/>
                <a:cs typeface="Arial" pitchFamily="34" charset="0"/>
              </a:rPr>
              <a:t>of Earth’s surface determines weather and climate patterns.</a:t>
            </a:r>
          </a:p>
          <a:p>
            <a:pPr marL="0" indent="0">
              <a:buNone/>
            </a:pPr>
            <a:endParaRPr lang="en-US" sz="2300" b="1" i="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E.12.A.2 Students know the composition of Earth’s atmosphere has changed in the past and is changing today. I/S</a:t>
            </a:r>
          </a:p>
          <a:p>
            <a:pPr marL="708660" lvl="2" indent="-342900">
              <a:spcBef>
                <a:spcPts val="600"/>
              </a:spcBef>
              <a:buClr>
                <a:schemeClr val="accent2"/>
              </a:buClr>
            </a:pPr>
            <a:r>
              <a:rPr lang="en-US" sz="2000" dirty="0" smtClean="0">
                <a:latin typeface="Arial" pitchFamily="34" charset="0"/>
                <a:cs typeface="Arial" pitchFamily="34" charset="0"/>
              </a:rPr>
              <a:t> </a:t>
            </a:r>
            <a:r>
              <a:rPr lang="en-US" sz="2200" i="1" dirty="0">
                <a:solidFill>
                  <a:schemeClr val="tx2"/>
                </a:solidFill>
                <a:latin typeface="Arial" pitchFamily="34" charset="0"/>
                <a:cs typeface="Arial" pitchFamily="34" charset="0"/>
              </a:rPr>
              <a:t>Explain how </a:t>
            </a:r>
            <a:r>
              <a:rPr lang="en-US" sz="2200" i="1" dirty="0" smtClean="0">
                <a:solidFill>
                  <a:schemeClr val="tx2"/>
                </a:solidFill>
                <a:latin typeface="Arial" pitchFamily="34" charset="0"/>
                <a:cs typeface="Arial" pitchFamily="34" charset="0"/>
              </a:rPr>
              <a:t>variations in the ozone layer affect the amount of ultraviolet radiation entering the Earth’s atmosphere.</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Describe how life forms have affected the composition of the atmosphere over time.</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Describe how natural events have affected the composition of the atmosphere over time (e.g., volcanoes and meteorites).</a:t>
            </a: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762000"/>
          </a:xfrm>
        </p:spPr>
        <p:txBody>
          <a:bodyPr>
            <a:normAutofit/>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3198506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rmAutofit fontScale="92500" lnSpcReduction="1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Atmospheric Processes and the Water Cycle</a:t>
            </a:r>
          </a:p>
          <a:p>
            <a:pPr marL="0" indent="0">
              <a:buNone/>
            </a:pPr>
            <a:endParaRPr lang="en-US" sz="2300" b="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E.12.A.3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understand the role of the atmosphere in Earth’s greenhouse effect. E/S</a:t>
            </a:r>
          </a:p>
          <a:p>
            <a:pPr lvl="1"/>
            <a:r>
              <a:rPr lang="en-US" sz="2300" dirty="0">
                <a:latin typeface="Arial" pitchFamily="34" charset="0"/>
                <a:cs typeface="Arial" pitchFamily="34" charset="0"/>
              </a:rPr>
              <a:t> </a:t>
            </a:r>
            <a:r>
              <a:rPr lang="en-US" sz="2300" i="1" dirty="0">
                <a:latin typeface="Arial" pitchFamily="34" charset="0"/>
                <a:cs typeface="Arial" pitchFamily="34" charset="0"/>
              </a:rPr>
              <a:t>Explain how </a:t>
            </a:r>
            <a:r>
              <a:rPr lang="en-US" sz="2300" i="1" dirty="0" smtClean="0">
                <a:latin typeface="Arial" pitchFamily="34" charset="0"/>
                <a:cs typeface="Arial" pitchFamily="34" charset="0"/>
              </a:rPr>
              <a:t>the proportions of gases in the atmosphere affect weather and climate.</a:t>
            </a:r>
            <a:endParaRPr lang="en-US" sz="2300" i="1" dirty="0">
              <a:latin typeface="Arial" pitchFamily="34" charset="0"/>
              <a:cs typeface="Arial" pitchFamily="34" charset="0"/>
            </a:endParaRPr>
          </a:p>
          <a:p>
            <a:pPr lvl="1"/>
            <a:r>
              <a:rPr lang="en-US" sz="2300" i="1" dirty="0" smtClean="0">
                <a:latin typeface="Arial" pitchFamily="34" charset="0"/>
                <a:cs typeface="Arial" pitchFamily="34" charset="0"/>
              </a:rPr>
              <a:t>Identify sources of greenhouse gases.</a:t>
            </a:r>
          </a:p>
          <a:p>
            <a:pPr lvl="1"/>
            <a:r>
              <a:rPr lang="en-US" sz="2300" i="1" dirty="0" smtClean="0">
                <a:latin typeface="Arial" pitchFamily="34" charset="0"/>
                <a:cs typeface="Arial" pitchFamily="34" charset="0"/>
              </a:rPr>
              <a:t>Explain why a certain level of greenhouse effect is essential for life on Earth.</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E.12.A.4 Students know convection and radiation play important roles in moving heat energy in the Earth system. E/S</a:t>
            </a:r>
          </a:p>
          <a:p>
            <a:pPr marL="708660" lvl="2" indent="-342900">
              <a:spcBef>
                <a:spcPts val="600"/>
              </a:spcBef>
              <a:buClr>
                <a:schemeClr val="accent2"/>
              </a:buClr>
            </a:pPr>
            <a:r>
              <a:rPr lang="en-US" sz="2000" dirty="0" smtClean="0">
                <a:latin typeface="Arial" pitchFamily="34" charset="0"/>
                <a:cs typeface="Arial" pitchFamily="34" charset="0"/>
              </a:rPr>
              <a:t> </a:t>
            </a:r>
            <a:r>
              <a:rPr lang="en-US" sz="2200" i="1" dirty="0">
                <a:solidFill>
                  <a:schemeClr val="tx2"/>
                </a:solidFill>
                <a:latin typeface="Arial" pitchFamily="34" charset="0"/>
                <a:cs typeface="Arial" pitchFamily="34" charset="0"/>
              </a:rPr>
              <a:t>Explain how </a:t>
            </a:r>
            <a:r>
              <a:rPr lang="en-US" sz="2200" i="1" dirty="0" smtClean="0">
                <a:solidFill>
                  <a:schemeClr val="tx2"/>
                </a:solidFill>
                <a:latin typeface="Arial" pitchFamily="34" charset="0"/>
                <a:cs typeface="Arial" pitchFamily="34" charset="0"/>
              </a:rPr>
              <a:t>the processes of radiation, conduction, and convection occur in the atmosphere.</a:t>
            </a:r>
          </a:p>
          <a:p>
            <a:pPr marL="708660" lvl="2" indent="-342900">
              <a:spcBef>
                <a:spcPts val="600"/>
              </a:spcBef>
              <a:buClr>
                <a:schemeClr val="accent2"/>
              </a:buClr>
            </a:pPr>
            <a:r>
              <a:rPr lang="en-US" sz="2200" i="1" dirty="0" smtClean="0">
                <a:solidFill>
                  <a:schemeClr val="tx2"/>
                </a:solidFill>
                <a:latin typeface="Arial" pitchFamily="34" charset="0"/>
                <a:cs typeface="Arial" pitchFamily="34" charset="0"/>
              </a:rPr>
              <a:t>Explain how the processes of radiation, conduction, and convection affect weather and climate.</a:t>
            </a: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838200"/>
          </a:xfrm>
        </p:spPr>
        <p:txBody>
          <a:bodyPr>
            <a:normAutofit/>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2751187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rmAutofit/>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Atmospheric Processes and the Water Cycle</a:t>
            </a:r>
          </a:p>
          <a:p>
            <a:pPr marL="0" indent="0">
              <a:buNone/>
            </a:pPr>
            <a:endParaRPr lang="en-US" sz="2300" b="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E.12.A.5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Earth’s rotation affects winds and ocean currents. I/S</a:t>
            </a:r>
          </a:p>
          <a:p>
            <a:pPr lvl="1"/>
            <a:r>
              <a:rPr lang="en-US" sz="2300" dirty="0">
                <a:latin typeface="Arial" pitchFamily="34" charset="0"/>
                <a:cs typeface="Arial" pitchFamily="34" charset="0"/>
              </a:rPr>
              <a:t> </a:t>
            </a:r>
            <a:r>
              <a:rPr lang="en-US" sz="2300" i="1" dirty="0" smtClean="0">
                <a:latin typeface="Arial" pitchFamily="34" charset="0"/>
                <a:cs typeface="Arial" pitchFamily="34" charset="0"/>
              </a:rPr>
              <a:t>Identify that wind and ocean currents form global patterns based on Earth’s rotation.</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838200"/>
          </a:xfrm>
        </p:spPr>
        <p:txBody>
          <a:bodyPr>
            <a:normAutofit/>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260370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rmAutofit lnSpcReduction="1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Earth’s Composition and Structure</a:t>
            </a:r>
          </a:p>
          <a:p>
            <a:pPr marL="0" indent="0">
              <a:buNone/>
            </a:pPr>
            <a:endParaRPr lang="en-US" sz="2300" b="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E.12.C.1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how successive rock strata and fossils can be used to confirm the age, history, and changing life forms of the Earth, including how this evidence is affected by the folding, breaking, and uplifting of layers. E/S</a:t>
            </a:r>
          </a:p>
          <a:p>
            <a:pPr lvl="1"/>
            <a:r>
              <a:rPr lang="en-US" sz="2300" i="1" dirty="0" smtClean="0">
                <a:latin typeface="Arial" pitchFamily="34" charset="0"/>
                <a:cs typeface="Arial" pitchFamily="34" charset="0"/>
              </a:rPr>
              <a:t>Explain the basics of the process of fossil formation.</a:t>
            </a:r>
          </a:p>
          <a:p>
            <a:pPr lvl="1"/>
            <a:r>
              <a:rPr lang="en-US" sz="2300" i="1" dirty="0" smtClean="0">
                <a:latin typeface="Arial" pitchFamily="34" charset="0"/>
                <a:cs typeface="Arial" pitchFamily="34" charset="0"/>
              </a:rPr>
              <a:t>Apply the principles of superposition to relative dating of rock layers.</a:t>
            </a:r>
          </a:p>
          <a:p>
            <a:pPr lvl="1"/>
            <a:r>
              <a:rPr lang="en-US" sz="2300" i="1" dirty="0" smtClean="0">
                <a:latin typeface="Arial" pitchFamily="34" charset="0"/>
                <a:cs typeface="Arial" pitchFamily="34" charset="0"/>
              </a:rPr>
              <a:t>Describe the process of absolute dating.</a:t>
            </a:r>
          </a:p>
          <a:p>
            <a:pPr lvl="1"/>
            <a:r>
              <a:rPr lang="en-US" sz="2300" i="1" dirty="0" smtClean="0">
                <a:latin typeface="Arial" pitchFamily="34" charset="0"/>
                <a:cs typeface="Arial" pitchFamily="34" charset="0"/>
              </a:rPr>
              <a:t>Sequence the age, history, and changing life forms of Earth using strata and fossil evidence.</a:t>
            </a:r>
          </a:p>
          <a:p>
            <a:pPr lvl="1"/>
            <a:r>
              <a:rPr lang="en-US" sz="2300" i="1" dirty="0" smtClean="0">
                <a:latin typeface="Arial" pitchFamily="34" charset="0"/>
                <a:cs typeface="Arial" pitchFamily="34" charset="0"/>
              </a:rPr>
              <a:t>Describe how folding, breaking, and uplifting of strata complicate geological evidence.</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838200"/>
          </a:xfrm>
        </p:spPr>
        <p:txBody>
          <a:bodyPr>
            <a:normAutofit/>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2258659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rmAutofit/>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Earth’s Composition and Structure</a:t>
            </a:r>
          </a:p>
          <a:p>
            <a:pPr marL="0" indent="0">
              <a:buNone/>
            </a:pPr>
            <a:endParaRPr lang="en-US" sz="2300" b="1" dirty="0" smtClean="0">
              <a:latin typeface="Arial" pitchFamily="34" charset="0"/>
              <a:cs typeface="Arial" pitchFamily="34" charset="0"/>
            </a:endParaRPr>
          </a:p>
          <a:p>
            <a:pPr marL="0" indent="0">
              <a:buNone/>
            </a:pPr>
            <a:r>
              <a:rPr lang="en-US" sz="2300" b="1" i="1" dirty="0" smtClean="0">
                <a:latin typeface="Arial" pitchFamily="34" charset="0"/>
                <a:cs typeface="Arial" pitchFamily="34" charset="0"/>
              </a:rPr>
              <a:t>E.12.C.2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understand the concept of plate tectonics including the evidence that supports it (structural, geophysical and paleontological evidence). E/S</a:t>
            </a:r>
          </a:p>
          <a:p>
            <a:pPr lvl="1"/>
            <a:r>
              <a:rPr lang="en-US" sz="2300" i="1" dirty="0" smtClean="0">
                <a:latin typeface="Arial" pitchFamily="34" charset="0"/>
                <a:cs typeface="Arial" pitchFamily="34" charset="0"/>
              </a:rPr>
              <a:t>Describe how convection in Earth’s mantle has changed the locations and shapes of continents based on tectonic plate movement.</a:t>
            </a:r>
          </a:p>
          <a:p>
            <a:pPr lvl="1"/>
            <a:r>
              <a:rPr lang="en-US" sz="2300" i="1" dirty="0" smtClean="0">
                <a:latin typeface="Arial" pitchFamily="34" charset="0"/>
                <a:cs typeface="Arial" pitchFamily="34" charset="0"/>
              </a:rPr>
              <a:t>Identify the evidence for seafloor spreading.</a:t>
            </a:r>
          </a:p>
          <a:p>
            <a:pPr lvl="1"/>
            <a:r>
              <a:rPr lang="en-US" sz="2300" i="1" dirty="0" smtClean="0">
                <a:latin typeface="Arial" pitchFamily="34" charset="0"/>
                <a:cs typeface="Arial" pitchFamily="34" charset="0"/>
              </a:rPr>
              <a:t>Identify the three major types of tectonic plate boundaries.</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365760" lvl="2" indent="0">
              <a:spcBef>
                <a:spcPts val="600"/>
              </a:spcBef>
              <a:buClr>
                <a:schemeClr val="accent2"/>
              </a:buClr>
              <a:buNone/>
            </a:pPr>
            <a:endParaRPr lang="en-US" sz="2000" i="1" dirty="0">
              <a:latin typeface="Arial" pitchFamily="34" charset="0"/>
              <a:cs typeface="Arial" pitchFamily="34" charset="0"/>
            </a:endParaRPr>
          </a:p>
          <a:p>
            <a:pPr marL="708660" lvl="2" indent="-342900">
              <a:spcBef>
                <a:spcPts val="600"/>
              </a:spcBef>
              <a:buClr>
                <a:schemeClr val="accent2"/>
              </a:buClr>
            </a:pPr>
            <a:endParaRPr lang="en-US" sz="2200" i="1" dirty="0">
              <a:latin typeface="Arial" pitchFamily="34" charset="0"/>
              <a:cs typeface="Arial" pitchFamily="34" charset="0"/>
            </a:endParaRPr>
          </a:p>
          <a:p>
            <a:pPr marL="0" indent="0">
              <a:buNone/>
            </a:pPr>
            <a:endParaRPr lang="en-US" sz="2200" b="1"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838200"/>
          </a:xfrm>
        </p:spPr>
        <p:txBody>
          <a:bodyPr>
            <a:normAutofit/>
          </a:bodyPr>
          <a:lstStyle/>
          <a:p>
            <a:r>
              <a:rPr lang="en-US" dirty="0" smtClean="0">
                <a:latin typeface="Arial" pitchFamily="34" charset="0"/>
                <a:cs typeface="Arial" pitchFamily="34" charset="0"/>
              </a:rPr>
              <a:t>Assessment – EARTH/SPACE</a:t>
            </a:r>
            <a:endParaRPr lang="en-US" dirty="0">
              <a:latin typeface="Arial" pitchFamily="34" charset="0"/>
              <a:cs typeface="Arial" pitchFamily="34" charset="0"/>
            </a:endParaRPr>
          </a:p>
        </p:txBody>
      </p:sp>
    </p:spTree>
    <p:extLst>
      <p:ext uri="{BB962C8B-B14F-4D97-AF65-F5344CB8AC3E}">
        <p14:creationId xmlns:p14="http://schemas.microsoft.com/office/powerpoint/2010/main" val="1666467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886</TotalTime>
  <Words>1026</Words>
  <Application>Microsoft Office PowerPoint</Application>
  <PresentationFormat>On-screen Show (4:3)</PresentationFormat>
  <Paragraphs>167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 Assessment – EARTH/SPACE</vt:lpstr>
      <vt:lpstr>Assessment – EARTH/SPACE</vt:lpstr>
      <vt:lpstr>  Assessment – EARTH/SPACE</vt:lpstr>
      <vt:lpstr>Assessment – EARTH/SPACE</vt:lpstr>
      <vt:lpstr>Assessment – EARTH/SPACE</vt:lpstr>
      <vt:lpstr>Assessment – EARTH/SPACE</vt:lpstr>
      <vt:lpstr>Assessment – EARTH/SPACE</vt:lpstr>
      <vt:lpstr>Assessment – EARTH/SPACE</vt:lpstr>
      <vt:lpstr>Assessment – EARTH/SPACE</vt:lpstr>
      <vt:lpstr>Assessment – EARTH/SPACE</vt:lpstr>
      <vt:lpstr>Assessment – EARTH/SPACE</vt:lpstr>
      <vt:lpstr>Assessment – EARTH/SPACE</vt:lpstr>
      <vt:lpstr>Assessment – EARTH/SPACE</vt:lpstr>
      <vt:lpstr>Assessment – EARTH/SPACE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Randall</dc:creator>
  <cp:lastModifiedBy>Randall</cp:lastModifiedBy>
  <cp:revision>128</cp:revision>
  <dcterms:created xsi:type="dcterms:W3CDTF">2011-03-01T04:00:39Z</dcterms:created>
  <dcterms:modified xsi:type="dcterms:W3CDTF">2012-11-10T17:48:22Z</dcterms:modified>
</cp:coreProperties>
</file>