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0" r:id="rId2"/>
    <p:sldId id="289" r:id="rId3"/>
    <p:sldId id="285" r:id="rId4"/>
    <p:sldId id="286" r:id="rId5"/>
    <p:sldId id="325" r:id="rId6"/>
    <p:sldId id="351" r:id="rId7"/>
    <p:sldId id="352" r:id="rId8"/>
    <p:sldId id="353" r:id="rId9"/>
    <p:sldId id="354" r:id="rId10"/>
    <p:sldId id="355" r:id="rId11"/>
    <p:sldId id="356" r:id="rId12"/>
    <p:sldId id="357" r:id="rId13"/>
    <p:sldId id="358" r:id="rId14"/>
    <p:sldId id="359" r:id="rId15"/>
    <p:sldId id="360" r:id="rId16"/>
    <p:sldId id="35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05F21A5-4E52-4ABD-A2AC-2A4BCFF721A4}" type="datetimeFigureOut">
              <a:rPr lang="en-US" smtClean="0"/>
              <a:t>11/10/2012</a:t>
            </a:fld>
            <a:endParaRPr lang="en-US"/>
          </a:p>
        </p:txBody>
      </p:sp>
      <p:sp>
        <p:nvSpPr>
          <p:cNvPr id="16" name="Slide Number Placeholder 15"/>
          <p:cNvSpPr>
            <a:spLocks noGrp="1"/>
          </p:cNvSpPr>
          <p:nvPr>
            <p:ph type="sldNum" sz="quarter" idx="11"/>
          </p:nvPr>
        </p:nvSpPr>
        <p:spPr/>
        <p:txBody>
          <a:bodyPr/>
          <a:lstStyle/>
          <a:p>
            <a:fld id="{A00035BF-F3BA-4E18-80FB-60A628970208}"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5F21A5-4E52-4ABD-A2AC-2A4BCFF721A4}" type="datetimeFigureOut">
              <a:rPr lang="en-US" smtClean="0"/>
              <a:t>11/10/2012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035BF-F3BA-4E18-80FB-60A6289702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5F21A5-4E52-4ABD-A2AC-2A4BCFF721A4}" type="datetimeFigureOut">
              <a:rPr lang="en-US" smtClean="0"/>
              <a:t>11/10/2012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035BF-F3BA-4E18-80FB-60A6289702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05F21A5-4E52-4ABD-A2AC-2A4BCFF721A4}" type="datetimeFigureOut">
              <a:rPr lang="en-US" smtClean="0"/>
              <a:t>11/10/2012</a:t>
            </a:fld>
            <a:endParaRPr lang="en-US"/>
          </a:p>
        </p:txBody>
      </p:sp>
      <p:sp>
        <p:nvSpPr>
          <p:cNvPr id="15" name="Slide Number Placeholder 14"/>
          <p:cNvSpPr>
            <a:spLocks noGrp="1"/>
          </p:cNvSpPr>
          <p:nvPr>
            <p:ph type="sldNum" sz="quarter" idx="15"/>
          </p:nvPr>
        </p:nvSpPr>
        <p:spPr/>
        <p:txBody>
          <a:bodyPr/>
          <a:lstStyle>
            <a:lvl1pPr algn="ctr">
              <a:defRPr/>
            </a:lvl1pPr>
          </a:lstStyle>
          <a:p>
            <a:fld id="{A00035BF-F3BA-4E18-80FB-60A628970208}"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05F21A5-4E52-4ABD-A2AC-2A4BCFF721A4}" type="datetimeFigureOut">
              <a:rPr lang="en-US" smtClean="0"/>
              <a:t>11/10/2012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035BF-F3BA-4E18-80FB-60A628970208}"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05F21A5-4E52-4ABD-A2AC-2A4BCFF721A4}" type="datetimeFigureOut">
              <a:rPr lang="en-US" smtClean="0"/>
              <a:t>11/10/2012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035BF-F3BA-4E18-80FB-60A628970208}"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A00035BF-F3BA-4E18-80FB-60A628970208}"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505F21A5-4E52-4ABD-A2AC-2A4BCFF721A4}" type="datetimeFigureOut">
              <a:rPr lang="en-US" smtClean="0"/>
              <a:t>11/10/2012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05F21A5-4E52-4ABD-A2AC-2A4BCFF721A4}" type="datetimeFigureOut">
              <a:rPr lang="en-US" smtClean="0"/>
              <a:t>11/10/2012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0035BF-F3BA-4E18-80FB-60A628970208}"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F21A5-4E52-4ABD-A2AC-2A4BCFF721A4}" type="datetimeFigureOut">
              <a:rPr lang="en-US" smtClean="0"/>
              <a:t>11/10/2012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0035BF-F3BA-4E18-80FB-60A6289702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05F21A5-4E52-4ABD-A2AC-2A4BCFF721A4}" type="datetimeFigureOut">
              <a:rPr lang="en-US" smtClean="0"/>
              <a:t>11/10/2012</a:t>
            </a:fld>
            <a:endParaRPr lang="en-US"/>
          </a:p>
        </p:txBody>
      </p:sp>
      <p:sp>
        <p:nvSpPr>
          <p:cNvPr id="9" name="Slide Number Placeholder 8"/>
          <p:cNvSpPr>
            <a:spLocks noGrp="1"/>
          </p:cNvSpPr>
          <p:nvPr>
            <p:ph type="sldNum" sz="quarter" idx="15"/>
          </p:nvPr>
        </p:nvSpPr>
        <p:spPr/>
        <p:txBody>
          <a:bodyPr/>
          <a:lstStyle/>
          <a:p>
            <a:fld id="{A00035BF-F3BA-4E18-80FB-60A628970208}"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05F21A5-4E52-4ABD-A2AC-2A4BCFF721A4}" type="datetimeFigureOut">
              <a:rPr lang="en-US" smtClean="0"/>
              <a:t>11/10/2012</a:t>
            </a:fld>
            <a:endParaRPr lang="en-US"/>
          </a:p>
        </p:txBody>
      </p:sp>
      <p:sp>
        <p:nvSpPr>
          <p:cNvPr id="9" name="Slide Number Placeholder 8"/>
          <p:cNvSpPr>
            <a:spLocks noGrp="1"/>
          </p:cNvSpPr>
          <p:nvPr>
            <p:ph type="sldNum" sz="quarter" idx="11"/>
          </p:nvPr>
        </p:nvSpPr>
        <p:spPr/>
        <p:txBody>
          <a:bodyPr/>
          <a:lstStyle/>
          <a:p>
            <a:fld id="{A00035BF-F3BA-4E18-80FB-60A62897020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05F21A5-4E52-4ABD-A2AC-2A4BCFF721A4}" type="datetimeFigureOut">
              <a:rPr lang="en-US" smtClean="0"/>
              <a:t>11/10/2012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00035BF-F3BA-4E18-80FB-60A628970208}"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Vocabulary/HSPE%208B%20Vocab.docx" TargetMode="External"/><Relationship Id="rId7" Type="http://schemas.openxmlformats.org/officeDocument/2006/relationships/hyperlink" Target="Vocabulary/HSPE%2011%20Vocab.docx" TargetMode="External"/><Relationship Id="rId2" Type="http://schemas.openxmlformats.org/officeDocument/2006/relationships/hyperlink" Target="Vocabulary/HSPE%208%20Vocab.docx" TargetMode="External"/><Relationship Id="rId1" Type="http://schemas.openxmlformats.org/officeDocument/2006/relationships/slideLayout" Target="../slideLayouts/slideLayout2.xml"/><Relationship Id="rId6" Type="http://schemas.openxmlformats.org/officeDocument/2006/relationships/hyperlink" Target="Vocabulary/HSPE%2010%20Vocab.docx" TargetMode="External"/><Relationship Id="rId5" Type="http://schemas.openxmlformats.org/officeDocument/2006/relationships/hyperlink" Target="Vocabulary/HSPE%209B%20Vocab.docx" TargetMode="External"/><Relationship Id="rId4" Type="http://schemas.openxmlformats.org/officeDocument/2006/relationships/hyperlink" Target="Vocabulary/HSPE%209%20Vocab.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pPr marL="0" indent="0">
              <a:buNone/>
            </a:pPr>
            <a:r>
              <a:rPr lang="en-US" b="1" dirty="0">
                <a:latin typeface="Arial" pitchFamily="34" charset="0"/>
                <a:cs typeface="Arial" pitchFamily="34" charset="0"/>
              </a:rPr>
              <a:t>Items for Teachers to Prepare for the </a:t>
            </a:r>
            <a:r>
              <a:rPr lang="en-US" b="1" dirty="0" smtClean="0">
                <a:latin typeface="Arial" pitchFamily="34" charset="0"/>
                <a:cs typeface="Arial" pitchFamily="34" charset="0"/>
              </a:rPr>
              <a:t>HSPE Quality </a:t>
            </a:r>
            <a:r>
              <a:rPr lang="en-US" b="1" dirty="0">
                <a:latin typeface="Arial" pitchFamily="34" charset="0"/>
                <a:cs typeface="Arial" pitchFamily="34" charset="0"/>
              </a:rPr>
              <a:t>Test </a:t>
            </a:r>
            <a:r>
              <a:rPr lang="en-US" b="1" dirty="0" smtClean="0">
                <a:latin typeface="Arial" pitchFamily="34" charset="0"/>
                <a:cs typeface="Arial" pitchFamily="34" charset="0"/>
              </a:rPr>
              <a:t>Preparation</a:t>
            </a:r>
          </a:p>
          <a:p>
            <a:pPr marL="0" indent="0">
              <a:buNone/>
            </a:pPr>
            <a:endParaRPr lang="en-US" dirty="0">
              <a:latin typeface="Arial" pitchFamily="34" charset="0"/>
              <a:cs typeface="Arial" pitchFamily="34" charset="0"/>
            </a:endParaRPr>
          </a:p>
          <a:p>
            <a:pPr marL="365760" lvl="1" indent="0">
              <a:buNone/>
            </a:pPr>
            <a:r>
              <a:rPr lang="en-US" dirty="0">
                <a:latin typeface="Arial" pitchFamily="34" charset="0"/>
                <a:cs typeface="Arial" pitchFamily="34" charset="0"/>
              </a:rPr>
              <a:t>DOK </a:t>
            </a:r>
            <a:r>
              <a:rPr lang="en-US" dirty="0" smtClean="0">
                <a:latin typeface="Arial" pitchFamily="34" charset="0"/>
                <a:cs typeface="Arial" pitchFamily="34" charset="0"/>
              </a:rPr>
              <a:t>Levels</a:t>
            </a:r>
          </a:p>
          <a:p>
            <a:pPr marL="365760" lvl="1" indent="0">
              <a:buNone/>
            </a:pPr>
            <a:r>
              <a:rPr lang="en-US" dirty="0" smtClean="0">
                <a:latin typeface="Arial" pitchFamily="34" charset="0"/>
                <a:cs typeface="Arial" pitchFamily="34" charset="0"/>
              </a:rPr>
              <a:t>Item </a:t>
            </a:r>
            <a:r>
              <a:rPr lang="en-US" dirty="0">
                <a:latin typeface="Arial" pitchFamily="34" charset="0"/>
                <a:cs typeface="Arial" pitchFamily="34" charset="0"/>
              </a:rPr>
              <a:t>Specs</a:t>
            </a:r>
          </a:p>
          <a:p>
            <a:pPr marL="365760" lvl="1" indent="0">
              <a:buNone/>
            </a:pPr>
            <a:r>
              <a:rPr lang="en-US" dirty="0">
                <a:latin typeface="Arial" pitchFamily="34" charset="0"/>
                <a:cs typeface="Arial" pitchFamily="34" charset="0"/>
              </a:rPr>
              <a:t>State Standards</a:t>
            </a:r>
          </a:p>
        </p:txBody>
      </p:sp>
      <p:sp>
        <p:nvSpPr>
          <p:cNvPr id="3" name="Title 2"/>
          <p:cNvSpPr>
            <a:spLocks noGrp="1"/>
          </p:cNvSpPr>
          <p:nvPr>
            <p:ph type="title"/>
          </p:nvPr>
        </p:nvSpPr>
        <p:spPr/>
        <p:txBody>
          <a:bodyPr>
            <a:normAutofit fontScale="90000"/>
          </a:bodyPr>
          <a:lstStyle/>
          <a:p>
            <a:r>
              <a:rPr lang="en-US" dirty="0">
                <a:latin typeface="Arial" pitchFamily="34" charset="0"/>
                <a:cs typeface="Arial" pitchFamily="34" charset="0"/>
              </a:rPr>
              <a:t> </a:t>
            </a:r>
            <a:r>
              <a:rPr lang="en-US" dirty="0" smtClean="0">
                <a:latin typeface="Arial" pitchFamily="34" charset="0"/>
                <a:cs typeface="Arial" pitchFamily="34" charset="0"/>
              </a:rPr>
              <a:t>Assessment – PHYSICAL SCIENCE</a:t>
            </a:r>
            <a:endParaRPr lang="en-US" dirty="0">
              <a:latin typeface="Arial" pitchFamily="34" charset="0"/>
              <a:cs typeface="Arial" pitchFamily="34" charset="0"/>
            </a:endParaRPr>
          </a:p>
        </p:txBody>
      </p:sp>
    </p:spTree>
    <p:extLst>
      <p:ext uri="{BB962C8B-B14F-4D97-AF65-F5344CB8AC3E}">
        <p14:creationId xmlns:p14="http://schemas.microsoft.com/office/powerpoint/2010/main" val="3699043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486400"/>
          </a:xfrm>
        </p:spPr>
        <p:txBody>
          <a:bodyPr>
            <a:normAutofit fontScale="77500" lnSpcReduction="20000"/>
          </a:bodyPr>
          <a:lstStyle/>
          <a:p>
            <a:pPr marL="0" indent="0">
              <a:buNone/>
            </a:pPr>
            <a:r>
              <a:rPr lang="en-US" sz="2300" b="1" dirty="0" smtClean="0">
                <a:latin typeface="Arial" pitchFamily="34" charset="0"/>
                <a:cs typeface="Arial" pitchFamily="34" charset="0"/>
              </a:rPr>
              <a:t>Science </a:t>
            </a:r>
            <a:r>
              <a:rPr lang="en-US" sz="2300" b="1" dirty="0">
                <a:latin typeface="Arial" pitchFamily="34" charset="0"/>
                <a:cs typeface="Arial" pitchFamily="34" charset="0"/>
              </a:rPr>
              <a:t>HSPE </a:t>
            </a:r>
            <a:r>
              <a:rPr lang="en-US" sz="2300" b="1" dirty="0" smtClean="0">
                <a:latin typeface="Arial" pitchFamily="34" charset="0"/>
                <a:cs typeface="Arial" pitchFamily="34" charset="0"/>
              </a:rPr>
              <a:t>Standards - Matter</a:t>
            </a:r>
          </a:p>
          <a:p>
            <a:pPr marL="365760" lvl="1" indent="0">
              <a:buNone/>
            </a:pPr>
            <a:endParaRPr lang="en-US" sz="2300" i="1" dirty="0">
              <a:latin typeface="Arial" pitchFamily="34" charset="0"/>
              <a:cs typeface="Arial" pitchFamily="34" charset="0"/>
            </a:endParaRPr>
          </a:p>
          <a:p>
            <a:pPr marL="0" indent="0">
              <a:buNone/>
            </a:pPr>
            <a:r>
              <a:rPr lang="en-US" sz="2300" b="1" i="1" dirty="0" smtClean="0">
                <a:latin typeface="Arial" pitchFamily="34" charset="0"/>
                <a:cs typeface="Arial" pitchFamily="34" charset="0"/>
              </a:rPr>
              <a:t>P.12.A.9 </a:t>
            </a:r>
            <a:r>
              <a:rPr lang="en-US" sz="2300" b="1" i="1" dirty="0">
                <a:latin typeface="Arial" pitchFamily="34" charset="0"/>
                <a:cs typeface="Arial" pitchFamily="34" charset="0"/>
              </a:rPr>
              <a:t>Students </a:t>
            </a:r>
            <a:r>
              <a:rPr lang="en-US" sz="2300" b="1" i="1" dirty="0" smtClean="0">
                <a:latin typeface="Arial" pitchFamily="34" charset="0"/>
                <a:cs typeface="Arial" pitchFamily="34" charset="0"/>
              </a:rPr>
              <a:t>know the number of electrons in an atom determines whether the atom is electrically neutral or an ion. </a:t>
            </a:r>
            <a:r>
              <a:rPr lang="en-US" sz="2300" b="1" i="1" dirty="0">
                <a:latin typeface="Arial" pitchFamily="34" charset="0"/>
                <a:cs typeface="Arial" pitchFamily="34" charset="0"/>
              </a:rPr>
              <a:t>I</a:t>
            </a:r>
            <a:r>
              <a:rPr lang="en-US" sz="2300" b="1" i="1" dirty="0" smtClean="0">
                <a:latin typeface="Arial" pitchFamily="34" charset="0"/>
                <a:cs typeface="Arial" pitchFamily="34" charset="0"/>
              </a:rPr>
              <a:t>/S</a:t>
            </a:r>
          </a:p>
          <a:p>
            <a:pPr lvl="1"/>
            <a:r>
              <a:rPr lang="en-US" sz="2300" i="1" dirty="0" smtClean="0">
                <a:latin typeface="Arial" pitchFamily="34" charset="0"/>
                <a:cs typeface="Arial" pitchFamily="34" charset="0"/>
              </a:rPr>
              <a:t>Calculate the number of protons and electrons to determine the electric charge of an atom.</a:t>
            </a:r>
          </a:p>
          <a:p>
            <a:pPr lvl="1"/>
            <a:endParaRPr lang="en-US" sz="2300" i="1" dirty="0">
              <a:latin typeface="Arial" pitchFamily="34" charset="0"/>
              <a:cs typeface="Arial" pitchFamily="34" charset="0"/>
            </a:endParaRPr>
          </a:p>
          <a:p>
            <a:pPr marL="0" indent="0">
              <a:buNone/>
            </a:pPr>
            <a:r>
              <a:rPr lang="en-US" sz="2300" b="1" dirty="0">
                <a:latin typeface="Arial" pitchFamily="34" charset="0"/>
                <a:cs typeface="Arial" pitchFamily="34" charset="0"/>
              </a:rPr>
              <a:t>Science HSPE Standards </a:t>
            </a:r>
            <a:r>
              <a:rPr lang="en-US" sz="2300" b="1" dirty="0" smtClean="0">
                <a:latin typeface="Arial" pitchFamily="34" charset="0"/>
                <a:cs typeface="Arial" pitchFamily="34" charset="0"/>
              </a:rPr>
              <a:t>– Force and Motion</a:t>
            </a:r>
            <a:endParaRPr lang="en-US" sz="2300" b="1" dirty="0">
              <a:latin typeface="Arial" pitchFamily="34" charset="0"/>
              <a:cs typeface="Arial" pitchFamily="34" charset="0"/>
            </a:endParaRPr>
          </a:p>
          <a:p>
            <a:pPr marL="0" indent="0">
              <a:buNone/>
            </a:pPr>
            <a:endParaRPr lang="en-US" sz="2300" b="1" i="1" dirty="0" smtClean="0">
              <a:latin typeface="Arial" pitchFamily="34" charset="0"/>
              <a:cs typeface="Arial" pitchFamily="34" charset="0"/>
            </a:endParaRPr>
          </a:p>
          <a:p>
            <a:pPr marL="0" lvl="1" indent="0">
              <a:spcBef>
                <a:spcPts val="600"/>
              </a:spcBef>
              <a:buClr>
                <a:schemeClr val="accent2"/>
              </a:buClr>
              <a:buNone/>
            </a:pPr>
            <a:r>
              <a:rPr lang="en-US" sz="2300" b="1" i="1" dirty="0" smtClean="0">
                <a:solidFill>
                  <a:schemeClr val="tx1"/>
                </a:solidFill>
                <a:latin typeface="Arial" pitchFamily="34" charset="0"/>
                <a:cs typeface="Arial" pitchFamily="34" charset="0"/>
              </a:rPr>
              <a:t>P.12.B.1 </a:t>
            </a:r>
            <a:r>
              <a:rPr lang="en-US" sz="2300" b="1" i="1" dirty="0">
                <a:solidFill>
                  <a:schemeClr val="tx1"/>
                </a:solidFill>
                <a:latin typeface="Arial" pitchFamily="34" charset="0"/>
                <a:cs typeface="Arial" pitchFamily="34" charset="0"/>
              </a:rPr>
              <a:t>Students </a:t>
            </a:r>
            <a:r>
              <a:rPr lang="en-US" sz="2300" b="1" i="1" dirty="0" smtClean="0">
                <a:solidFill>
                  <a:schemeClr val="tx1"/>
                </a:solidFill>
                <a:latin typeface="Arial" pitchFamily="34" charset="0"/>
                <a:cs typeface="Arial" pitchFamily="34" charset="0"/>
              </a:rPr>
              <a:t>know laws of motion can be used to determine the effects of forces on the motion of objects. E/S</a:t>
            </a:r>
            <a:r>
              <a:rPr lang="en-US" sz="2300" i="1" dirty="0" smtClean="0">
                <a:latin typeface="Arial" pitchFamily="34" charset="0"/>
                <a:cs typeface="Arial" pitchFamily="34" charset="0"/>
              </a:rPr>
              <a:t>.</a:t>
            </a:r>
          </a:p>
          <a:p>
            <a:pPr lvl="1"/>
            <a:r>
              <a:rPr lang="en-US" sz="2300" i="1" dirty="0">
                <a:latin typeface="Arial" pitchFamily="34" charset="0"/>
                <a:cs typeface="Arial" pitchFamily="34" charset="0"/>
              </a:rPr>
              <a:t> </a:t>
            </a:r>
            <a:r>
              <a:rPr lang="en-US" sz="2300" i="1" dirty="0" smtClean="0">
                <a:latin typeface="Arial" pitchFamily="34" charset="0"/>
                <a:cs typeface="Arial" pitchFamily="34" charset="0"/>
              </a:rPr>
              <a:t>Apply Newton’s three laws of motion to physical situations (knowing the number of each law is not core knowledge).</a:t>
            </a:r>
          </a:p>
          <a:p>
            <a:pPr lvl="1"/>
            <a:r>
              <a:rPr lang="en-US" sz="2300" i="1" dirty="0" smtClean="0">
                <a:latin typeface="Arial" pitchFamily="34" charset="0"/>
                <a:cs typeface="Arial" pitchFamily="34" charset="0"/>
              </a:rPr>
              <a:t>Describe how the strength of the net force and mass of an object determine the amount of change in the object’s motion (includes the effects of the force of gravity on objects.</a:t>
            </a:r>
          </a:p>
          <a:p>
            <a:pPr lvl="1"/>
            <a:r>
              <a:rPr lang="en-US" sz="2300" i="1" dirty="0" smtClean="0">
                <a:latin typeface="Arial" pitchFamily="34" charset="0"/>
                <a:cs typeface="Arial" pitchFamily="34" charset="0"/>
              </a:rPr>
              <a:t>Explain how friction affects the motion of an object.</a:t>
            </a:r>
          </a:p>
          <a:p>
            <a:pPr lvl="1"/>
            <a:r>
              <a:rPr lang="en-US" sz="2300" i="1" dirty="0" smtClean="0">
                <a:latin typeface="Arial" pitchFamily="34" charset="0"/>
                <a:cs typeface="Arial" pitchFamily="34" charset="0"/>
              </a:rPr>
              <a:t>Given distance vs. time and velocity vs. time plots, interpret and predict different types of motion. (</a:t>
            </a:r>
            <a:r>
              <a:rPr lang="en-US" sz="2300" i="1" dirty="0">
                <a:latin typeface="Arial" pitchFamily="34" charset="0"/>
                <a:cs typeface="Arial" pitchFamily="34" charset="0"/>
              </a:rPr>
              <a:t>S</a:t>
            </a:r>
            <a:r>
              <a:rPr lang="en-US" sz="2300" i="1" dirty="0" smtClean="0">
                <a:latin typeface="Arial" pitchFamily="34" charset="0"/>
                <a:cs typeface="Arial" pitchFamily="34" charset="0"/>
              </a:rPr>
              <a:t>ee also N.12.A.1)</a:t>
            </a:r>
          </a:p>
          <a:p>
            <a:pPr lvl="1"/>
            <a:r>
              <a:rPr lang="en-US" sz="2300" i="1" dirty="0" smtClean="0">
                <a:latin typeface="Arial" pitchFamily="34" charset="0"/>
                <a:cs typeface="Arial" pitchFamily="34" charset="0"/>
              </a:rPr>
              <a:t>Identify how an example may illustrate a change and/or redirection of force where the amount  of work remains unchanged.</a:t>
            </a:r>
          </a:p>
        </p:txBody>
      </p:sp>
      <p:sp>
        <p:nvSpPr>
          <p:cNvPr id="3" name="Title 2"/>
          <p:cNvSpPr>
            <a:spLocks noGrp="1"/>
          </p:cNvSpPr>
          <p:nvPr>
            <p:ph type="title"/>
          </p:nvPr>
        </p:nvSpPr>
        <p:spPr>
          <a:xfrm>
            <a:off x="457200" y="152400"/>
            <a:ext cx="8229600" cy="685800"/>
          </a:xfrm>
        </p:spPr>
        <p:txBody>
          <a:bodyPr>
            <a:normAutofit fontScale="90000"/>
          </a:bodyPr>
          <a:lstStyle/>
          <a:p>
            <a:r>
              <a:rPr lang="en-US" dirty="0" smtClean="0">
                <a:latin typeface="Arial" pitchFamily="34" charset="0"/>
                <a:cs typeface="Arial" pitchFamily="34" charset="0"/>
              </a:rPr>
              <a:t>Assessment – PHYSICAL SCIENCE</a:t>
            </a:r>
            <a:endParaRPr lang="en-US" dirty="0">
              <a:latin typeface="Arial" pitchFamily="34" charset="0"/>
              <a:cs typeface="Arial" pitchFamily="34" charset="0"/>
            </a:endParaRPr>
          </a:p>
        </p:txBody>
      </p:sp>
    </p:spTree>
    <p:extLst>
      <p:ext uri="{BB962C8B-B14F-4D97-AF65-F5344CB8AC3E}">
        <p14:creationId xmlns:p14="http://schemas.microsoft.com/office/powerpoint/2010/main" val="19067320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486400"/>
          </a:xfrm>
        </p:spPr>
        <p:txBody>
          <a:bodyPr>
            <a:normAutofit/>
          </a:bodyPr>
          <a:lstStyle/>
          <a:p>
            <a:pPr marL="0" indent="0">
              <a:buNone/>
            </a:pPr>
            <a:r>
              <a:rPr lang="en-US" sz="2300" b="1" dirty="0" smtClean="0">
                <a:latin typeface="Arial" pitchFamily="34" charset="0"/>
                <a:cs typeface="Arial" pitchFamily="34" charset="0"/>
              </a:rPr>
              <a:t>Science </a:t>
            </a:r>
            <a:r>
              <a:rPr lang="en-US" sz="2300" b="1" dirty="0">
                <a:latin typeface="Arial" pitchFamily="34" charset="0"/>
                <a:cs typeface="Arial" pitchFamily="34" charset="0"/>
              </a:rPr>
              <a:t>HSPE </a:t>
            </a:r>
            <a:r>
              <a:rPr lang="en-US" sz="2300" b="1" dirty="0" smtClean="0">
                <a:latin typeface="Arial" pitchFamily="34" charset="0"/>
                <a:cs typeface="Arial" pitchFamily="34" charset="0"/>
              </a:rPr>
              <a:t>Standards – Force and Motion</a:t>
            </a:r>
          </a:p>
          <a:p>
            <a:pPr marL="365760" lvl="1" indent="0">
              <a:buNone/>
            </a:pPr>
            <a:endParaRPr lang="en-US" sz="2300" i="1" dirty="0">
              <a:latin typeface="Arial" pitchFamily="34" charset="0"/>
              <a:cs typeface="Arial" pitchFamily="34" charset="0"/>
            </a:endParaRPr>
          </a:p>
          <a:p>
            <a:pPr marL="0" indent="0">
              <a:buNone/>
            </a:pPr>
            <a:r>
              <a:rPr lang="en-US" sz="2300" b="1" i="1" dirty="0" smtClean="0">
                <a:latin typeface="Arial" pitchFamily="34" charset="0"/>
                <a:cs typeface="Arial" pitchFamily="34" charset="0"/>
              </a:rPr>
              <a:t>P.12.B.2 </a:t>
            </a:r>
            <a:r>
              <a:rPr lang="en-US" sz="2300" b="1" i="1" dirty="0">
                <a:latin typeface="Arial" pitchFamily="34" charset="0"/>
                <a:cs typeface="Arial" pitchFamily="34" charset="0"/>
              </a:rPr>
              <a:t>Students </a:t>
            </a:r>
            <a:r>
              <a:rPr lang="en-US" sz="2300" b="1" i="1" dirty="0" smtClean="0">
                <a:latin typeface="Arial" pitchFamily="34" charset="0"/>
                <a:cs typeface="Arial" pitchFamily="34" charset="0"/>
              </a:rPr>
              <a:t>know magnetic forces and electric forces cam be thought of as different aspects of electromagnetic force. </a:t>
            </a:r>
            <a:r>
              <a:rPr lang="en-US" sz="2300" b="1" i="1" dirty="0">
                <a:latin typeface="Arial" pitchFamily="34" charset="0"/>
                <a:cs typeface="Arial" pitchFamily="34" charset="0"/>
              </a:rPr>
              <a:t>I</a:t>
            </a:r>
            <a:r>
              <a:rPr lang="en-US" sz="2300" b="1" i="1" dirty="0" smtClean="0">
                <a:latin typeface="Arial" pitchFamily="34" charset="0"/>
                <a:cs typeface="Arial" pitchFamily="34" charset="0"/>
              </a:rPr>
              <a:t>/S</a:t>
            </a:r>
          </a:p>
          <a:p>
            <a:pPr lvl="1"/>
            <a:r>
              <a:rPr lang="en-US" sz="2300" i="1" dirty="0" smtClean="0">
                <a:latin typeface="Arial" pitchFamily="34" charset="0"/>
                <a:cs typeface="Arial" pitchFamily="34" charset="0"/>
              </a:rPr>
              <a:t>Describe the relationship between electric currents and magnetic fields.</a:t>
            </a:r>
            <a:endParaRPr lang="en-US" sz="2300" b="1" dirty="0">
              <a:latin typeface="Arial" pitchFamily="34" charset="0"/>
              <a:cs typeface="Arial" pitchFamily="34" charset="0"/>
            </a:endParaRPr>
          </a:p>
          <a:p>
            <a:pPr marL="0" indent="0">
              <a:buNone/>
            </a:pPr>
            <a:endParaRPr lang="en-US" sz="2300" b="1" i="1" dirty="0" smtClean="0">
              <a:latin typeface="Arial" pitchFamily="34" charset="0"/>
              <a:cs typeface="Arial" pitchFamily="34" charset="0"/>
            </a:endParaRPr>
          </a:p>
          <a:p>
            <a:pPr marL="0" lvl="1" indent="0">
              <a:spcBef>
                <a:spcPts val="600"/>
              </a:spcBef>
              <a:buClr>
                <a:schemeClr val="accent2"/>
              </a:buClr>
              <a:buNone/>
            </a:pPr>
            <a:r>
              <a:rPr lang="en-US" sz="2300" b="1" i="1" dirty="0" smtClean="0">
                <a:solidFill>
                  <a:schemeClr val="tx1"/>
                </a:solidFill>
                <a:latin typeface="Arial" pitchFamily="34" charset="0"/>
                <a:cs typeface="Arial" pitchFamily="34" charset="0"/>
              </a:rPr>
              <a:t>P.12.B.3 </a:t>
            </a:r>
            <a:r>
              <a:rPr lang="en-US" sz="2300" b="1" i="1" dirty="0">
                <a:solidFill>
                  <a:schemeClr val="tx1"/>
                </a:solidFill>
                <a:latin typeface="Arial" pitchFamily="34" charset="0"/>
                <a:cs typeface="Arial" pitchFamily="34" charset="0"/>
              </a:rPr>
              <a:t>Students </a:t>
            </a:r>
            <a:r>
              <a:rPr lang="en-US" sz="2300" b="1" i="1" dirty="0" smtClean="0">
                <a:solidFill>
                  <a:schemeClr val="tx1"/>
                </a:solidFill>
                <a:latin typeface="Arial" pitchFamily="34" charset="0"/>
                <a:cs typeface="Arial" pitchFamily="34" charset="0"/>
              </a:rPr>
              <a:t>know the strength of the electric force between two objects increases with charge and decreases with distance. I/S</a:t>
            </a:r>
            <a:r>
              <a:rPr lang="en-US" sz="2300" i="1" dirty="0" smtClean="0">
                <a:latin typeface="Arial" pitchFamily="34" charset="0"/>
                <a:cs typeface="Arial" pitchFamily="34" charset="0"/>
              </a:rPr>
              <a:t>.</a:t>
            </a:r>
          </a:p>
          <a:p>
            <a:pPr lvl="1"/>
            <a:r>
              <a:rPr lang="en-US" sz="2300" i="1" dirty="0">
                <a:latin typeface="Arial" pitchFamily="34" charset="0"/>
                <a:cs typeface="Arial" pitchFamily="34" charset="0"/>
              </a:rPr>
              <a:t> </a:t>
            </a:r>
            <a:r>
              <a:rPr lang="en-US" sz="2300" i="1" dirty="0" smtClean="0">
                <a:latin typeface="Arial" pitchFamily="34" charset="0"/>
                <a:cs typeface="Arial" pitchFamily="34" charset="0"/>
              </a:rPr>
              <a:t>Explain how electric forces change when the distance between the two charges changes and/or when the magnitude of the charges changes.</a:t>
            </a:r>
            <a:endParaRPr lang="en-US" sz="2300" i="1" dirty="0">
              <a:latin typeface="Arial" pitchFamily="34" charset="0"/>
              <a:cs typeface="Arial" pitchFamily="34" charset="0"/>
            </a:endParaRPr>
          </a:p>
          <a:p>
            <a:pPr marL="365760" lvl="1" indent="0">
              <a:buNone/>
            </a:pPr>
            <a:endParaRPr lang="en-US" sz="2300" i="1" dirty="0" smtClean="0">
              <a:latin typeface="Arial" pitchFamily="34" charset="0"/>
              <a:cs typeface="Arial" pitchFamily="34" charset="0"/>
            </a:endParaRPr>
          </a:p>
        </p:txBody>
      </p:sp>
      <p:sp>
        <p:nvSpPr>
          <p:cNvPr id="3" name="Title 2"/>
          <p:cNvSpPr>
            <a:spLocks noGrp="1"/>
          </p:cNvSpPr>
          <p:nvPr>
            <p:ph type="title"/>
          </p:nvPr>
        </p:nvSpPr>
        <p:spPr>
          <a:xfrm>
            <a:off x="457200" y="152400"/>
            <a:ext cx="8229600" cy="685800"/>
          </a:xfrm>
        </p:spPr>
        <p:txBody>
          <a:bodyPr>
            <a:normAutofit fontScale="90000"/>
          </a:bodyPr>
          <a:lstStyle/>
          <a:p>
            <a:r>
              <a:rPr lang="en-US" dirty="0" smtClean="0">
                <a:latin typeface="Arial" pitchFamily="34" charset="0"/>
                <a:cs typeface="Arial" pitchFamily="34" charset="0"/>
              </a:rPr>
              <a:t>Assessment – PHYSICAL SCIENCE</a:t>
            </a:r>
            <a:endParaRPr lang="en-US" dirty="0">
              <a:latin typeface="Arial" pitchFamily="34" charset="0"/>
              <a:cs typeface="Arial" pitchFamily="34" charset="0"/>
            </a:endParaRPr>
          </a:p>
        </p:txBody>
      </p:sp>
    </p:spTree>
    <p:extLst>
      <p:ext uri="{BB962C8B-B14F-4D97-AF65-F5344CB8AC3E}">
        <p14:creationId xmlns:p14="http://schemas.microsoft.com/office/powerpoint/2010/main" val="1104905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943600"/>
          </a:xfrm>
        </p:spPr>
        <p:txBody>
          <a:bodyPr>
            <a:normAutofit fontScale="85000" lnSpcReduction="20000"/>
          </a:bodyPr>
          <a:lstStyle/>
          <a:p>
            <a:pPr marL="0" indent="0">
              <a:buNone/>
            </a:pPr>
            <a:r>
              <a:rPr lang="en-US" sz="2300" b="1" dirty="0" smtClean="0">
                <a:latin typeface="Arial" pitchFamily="34" charset="0"/>
                <a:cs typeface="Arial" pitchFamily="34" charset="0"/>
              </a:rPr>
              <a:t>Science </a:t>
            </a:r>
            <a:r>
              <a:rPr lang="en-US" sz="2300" b="1" dirty="0">
                <a:latin typeface="Arial" pitchFamily="34" charset="0"/>
                <a:cs typeface="Arial" pitchFamily="34" charset="0"/>
              </a:rPr>
              <a:t>HSPE </a:t>
            </a:r>
            <a:r>
              <a:rPr lang="en-US" sz="2300" b="1" dirty="0" smtClean="0">
                <a:latin typeface="Arial" pitchFamily="34" charset="0"/>
                <a:cs typeface="Arial" pitchFamily="34" charset="0"/>
              </a:rPr>
              <a:t>Standards – Force and Motion</a:t>
            </a:r>
          </a:p>
          <a:p>
            <a:pPr marL="365760" lvl="1" indent="0">
              <a:buNone/>
            </a:pPr>
            <a:endParaRPr lang="en-US" sz="2300" i="1" dirty="0">
              <a:latin typeface="Arial" pitchFamily="34" charset="0"/>
              <a:cs typeface="Arial" pitchFamily="34" charset="0"/>
            </a:endParaRPr>
          </a:p>
          <a:p>
            <a:pPr marL="0" indent="0">
              <a:buNone/>
            </a:pPr>
            <a:r>
              <a:rPr lang="en-US" sz="2300" b="1" i="1" dirty="0" smtClean="0">
                <a:latin typeface="Arial" pitchFamily="34" charset="0"/>
                <a:cs typeface="Arial" pitchFamily="34" charset="0"/>
              </a:rPr>
              <a:t>P.12.B.4 </a:t>
            </a:r>
            <a:r>
              <a:rPr lang="en-US" sz="2300" b="1" i="1" dirty="0">
                <a:latin typeface="Arial" pitchFamily="34" charset="0"/>
                <a:cs typeface="Arial" pitchFamily="34" charset="0"/>
              </a:rPr>
              <a:t>Students </a:t>
            </a:r>
            <a:r>
              <a:rPr lang="en-US" sz="2300" b="1" i="1" dirty="0" smtClean="0">
                <a:latin typeface="Arial" pitchFamily="34" charset="0"/>
                <a:cs typeface="Arial" pitchFamily="34" charset="0"/>
              </a:rPr>
              <a:t>know the strength of the gravitational force between two objects increases with mass and decreases rapidly with distance. </a:t>
            </a:r>
            <a:r>
              <a:rPr lang="en-US" sz="2300" b="1" i="1" dirty="0">
                <a:latin typeface="Arial" pitchFamily="34" charset="0"/>
                <a:cs typeface="Arial" pitchFamily="34" charset="0"/>
              </a:rPr>
              <a:t>I</a:t>
            </a:r>
            <a:r>
              <a:rPr lang="en-US" sz="2300" b="1" i="1" dirty="0" smtClean="0">
                <a:latin typeface="Arial" pitchFamily="34" charset="0"/>
                <a:cs typeface="Arial" pitchFamily="34" charset="0"/>
              </a:rPr>
              <a:t>/S</a:t>
            </a:r>
          </a:p>
          <a:p>
            <a:pPr lvl="1"/>
            <a:r>
              <a:rPr lang="en-US" sz="2300" i="1" dirty="0" smtClean="0">
                <a:latin typeface="Arial" pitchFamily="34" charset="0"/>
                <a:cs typeface="Arial" pitchFamily="34" charset="0"/>
              </a:rPr>
              <a:t>Identify the components of gravitational force and gravitational potential energy.</a:t>
            </a:r>
          </a:p>
          <a:p>
            <a:pPr lvl="1"/>
            <a:r>
              <a:rPr lang="en-US" sz="2300" i="1" dirty="0" smtClean="0">
                <a:latin typeface="Arial" pitchFamily="34" charset="0"/>
                <a:cs typeface="Arial" pitchFamily="34" charset="0"/>
              </a:rPr>
              <a:t>Explain that gravitational force becomes stronger as the masses increase and become weaker as the distance between the objects increases.</a:t>
            </a:r>
          </a:p>
          <a:p>
            <a:pPr lvl="1"/>
            <a:endParaRPr lang="en-US" sz="2300" i="1" dirty="0">
              <a:latin typeface="Arial" pitchFamily="34" charset="0"/>
              <a:cs typeface="Arial" pitchFamily="34" charset="0"/>
            </a:endParaRPr>
          </a:p>
          <a:p>
            <a:pPr marL="0" indent="0">
              <a:buNone/>
            </a:pPr>
            <a:r>
              <a:rPr lang="en-US" sz="2300" b="1" dirty="0">
                <a:latin typeface="Arial" pitchFamily="34" charset="0"/>
                <a:cs typeface="Arial" pitchFamily="34" charset="0"/>
              </a:rPr>
              <a:t>Science HSPE Standards </a:t>
            </a:r>
            <a:r>
              <a:rPr lang="en-US" sz="2300" b="1" dirty="0" smtClean="0">
                <a:latin typeface="Arial" pitchFamily="34" charset="0"/>
                <a:cs typeface="Arial" pitchFamily="34" charset="0"/>
              </a:rPr>
              <a:t>– Energy</a:t>
            </a:r>
            <a:endParaRPr lang="en-US" sz="2300" b="1" dirty="0">
              <a:latin typeface="Arial" pitchFamily="34" charset="0"/>
              <a:cs typeface="Arial" pitchFamily="34" charset="0"/>
            </a:endParaRPr>
          </a:p>
          <a:p>
            <a:pPr marL="0" indent="0">
              <a:buNone/>
            </a:pPr>
            <a:endParaRPr lang="en-US" sz="2300" b="1" i="1" dirty="0" smtClean="0">
              <a:latin typeface="Arial" pitchFamily="34" charset="0"/>
              <a:cs typeface="Arial" pitchFamily="34" charset="0"/>
            </a:endParaRPr>
          </a:p>
          <a:p>
            <a:pPr marL="0" lvl="1" indent="0">
              <a:spcBef>
                <a:spcPts val="600"/>
              </a:spcBef>
              <a:buClr>
                <a:schemeClr val="accent2"/>
              </a:buClr>
              <a:buNone/>
            </a:pPr>
            <a:r>
              <a:rPr lang="en-US" sz="2300" b="1" i="1" dirty="0" smtClean="0">
                <a:solidFill>
                  <a:schemeClr val="tx1"/>
                </a:solidFill>
                <a:latin typeface="Arial" pitchFamily="34" charset="0"/>
                <a:cs typeface="Arial" pitchFamily="34" charset="0"/>
              </a:rPr>
              <a:t>P.12.C.1 </a:t>
            </a:r>
            <a:r>
              <a:rPr lang="en-US" sz="2300" b="1" i="1" dirty="0">
                <a:solidFill>
                  <a:schemeClr val="tx1"/>
                </a:solidFill>
                <a:latin typeface="Arial" pitchFamily="34" charset="0"/>
                <a:cs typeface="Arial" pitchFamily="34" charset="0"/>
              </a:rPr>
              <a:t>Students </a:t>
            </a:r>
            <a:r>
              <a:rPr lang="en-US" sz="2300" b="1" i="1" dirty="0" smtClean="0">
                <a:solidFill>
                  <a:schemeClr val="tx1"/>
                </a:solidFill>
                <a:latin typeface="Arial" pitchFamily="34" charset="0"/>
                <a:cs typeface="Arial" pitchFamily="34" charset="0"/>
              </a:rPr>
              <a:t>know waves (i.e. sound, seismic, electromagnetic) have energy that can be transferred when the waves interact with matter. E/S</a:t>
            </a:r>
            <a:r>
              <a:rPr lang="en-US" sz="2300" i="1" dirty="0" smtClean="0">
                <a:latin typeface="Arial" pitchFamily="34" charset="0"/>
                <a:cs typeface="Arial" pitchFamily="34" charset="0"/>
              </a:rPr>
              <a:t>.</a:t>
            </a:r>
          </a:p>
          <a:p>
            <a:pPr lvl="1"/>
            <a:r>
              <a:rPr lang="en-US" sz="2300" i="1" dirty="0">
                <a:latin typeface="Arial" pitchFamily="34" charset="0"/>
                <a:cs typeface="Arial" pitchFamily="34" charset="0"/>
              </a:rPr>
              <a:t> </a:t>
            </a:r>
            <a:r>
              <a:rPr lang="en-US" sz="2300" i="1" dirty="0" smtClean="0">
                <a:latin typeface="Arial" pitchFamily="34" charset="0"/>
                <a:cs typeface="Arial" pitchFamily="34" charset="0"/>
              </a:rPr>
              <a:t>Identify transverse waves and longitudinal waves.</a:t>
            </a:r>
          </a:p>
          <a:p>
            <a:pPr lvl="1"/>
            <a:r>
              <a:rPr lang="en-US" sz="2300" i="1" dirty="0" smtClean="0">
                <a:latin typeface="Arial" pitchFamily="34" charset="0"/>
                <a:cs typeface="Arial" pitchFamily="34" charset="0"/>
              </a:rPr>
              <a:t>Explain that waves transfer energy without transferring matter.</a:t>
            </a:r>
          </a:p>
          <a:p>
            <a:pPr lvl="1"/>
            <a:r>
              <a:rPr lang="en-US" sz="2300" i="1" dirty="0" smtClean="0">
                <a:latin typeface="Arial" pitchFamily="34" charset="0"/>
                <a:cs typeface="Arial" pitchFamily="34" charset="0"/>
              </a:rPr>
              <a:t>Describe how waves behave when they meet an obstacle, pass into another medium, or encounter another wave.</a:t>
            </a:r>
          </a:p>
        </p:txBody>
      </p:sp>
      <p:sp>
        <p:nvSpPr>
          <p:cNvPr id="3" name="Title 2"/>
          <p:cNvSpPr>
            <a:spLocks noGrp="1"/>
          </p:cNvSpPr>
          <p:nvPr>
            <p:ph type="title"/>
          </p:nvPr>
        </p:nvSpPr>
        <p:spPr>
          <a:xfrm>
            <a:off x="457200" y="152400"/>
            <a:ext cx="8229600" cy="685800"/>
          </a:xfrm>
        </p:spPr>
        <p:txBody>
          <a:bodyPr>
            <a:normAutofit fontScale="90000"/>
          </a:bodyPr>
          <a:lstStyle/>
          <a:p>
            <a:r>
              <a:rPr lang="en-US" dirty="0" smtClean="0">
                <a:latin typeface="Arial" pitchFamily="34" charset="0"/>
                <a:cs typeface="Arial" pitchFamily="34" charset="0"/>
              </a:rPr>
              <a:t>Assessment – PHYSICAL SCIENCE</a:t>
            </a:r>
            <a:endParaRPr lang="en-US" dirty="0">
              <a:latin typeface="Arial" pitchFamily="34" charset="0"/>
              <a:cs typeface="Arial" pitchFamily="34" charset="0"/>
            </a:endParaRPr>
          </a:p>
        </p:txBody>
      </p:sp>
    </p:spTree>
    <p:extLst>
      <p:ext uri="{BB962C8B-B14F-4D97-AF65-F5344CB8AC3E}">
        <p14:creationId xmlns:p14="http://schemas.microsoft.com/office/powerpoint/2010/main" val="1749862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6019800"/>
          </a:xfrm>
        </p:spPr>
        <p:txBody>
          <a:bodyPr>
            <a:normAutofit lnSpcReduction="10000"/>
          </a:bodyPr>
          <a:lstStyle/>
          <a:p>
            <a:pPr marL="0" indent="0">
              <a:buNone/>
            </a:pPr>
            <a:r>
              <a:rPr lang="en-US" sz="2300" b="1" dirty="0" smtClean="0">
                <a:latin typeface="Arial" pitchFamily="34" charset="0"/>
                <a:cs typeface="Arial" pitchFamily="34" charset="0"/>
              </a:rPr>
              <a:t>Science </a:t>
            </a:r>
            <a:r>
              <a:rPr lang="en-US" sz="2300" b="1" dirty="0">
                <a:latin typeface="Arial" pitchFamily="34" charset="0"/>
                <a:cs typeface="Arial" pitchFamily="34" charset="0"/>
              </a:rPr>
              <a:t>HSPE </a:t>
            </a:r>
            <a:r>
              <a:rPr lang="en-US" sz="2300" b="1" dirty="0" smtClean="0">
                <a:latin typeface="Arial" pitchFamily="34" charset="0"/>
                <a:cs typeface="Arial" pitchFamily="34" charset="0"/>
              </a:rPr>
              <a:t>Standards – Energy</a:t>
            </a:r>
          </a:p>
          <a:p>
            <a:pPr marL="365760" lvl="1" indent="0">
              <a:buNone/>
            </a:pPr>
            <a:endParaRPr lang="en-US" sz="2300" i="1" dirty="0">
              <a:latin typeface="Arial" pitchFamily="34" charset="0"/>
              <a:cs typeface="Arial" pitchFamily="34" charset="0"/>
            </a:endParaRPr>
          </a:p>
          <a:p>
            <a:pPr marL="0" indent="0">
              <a:buNone/>
            </a:pPr>
            <a:r>
              <a:rPr lang="en-US" sz="2300" b="1" i="1" dirty="0" smtClean="0">
                <a:latin typeface="Arial" pitchFamily="34" charset="0"/>
                <a:cs typeface="Arial" pitchFamily="34" charset="0"/>
              </a:rPr>
              <a:t>P.12.C.2 </a:t>
            </a:r>
            <a:r>
              <a:rPr lang="en-US" sz="2300" b="1" i="1" dirty="0">
                <a:latin typeface="Arial" pitchFamily="34" charset="0"/>
                <a:cs typeface="Arial" pitchFamily="34" charset="0"/>
              </a:rPr>
              <a:t>Students </a:t>
            </a:r>
            <a:r>
              <a:rPr lang="en-US" sz="2300" b="1" i="1" dirty="0" smtClean="0">
                <a:latin typeface="Arial" pitchFamily="34" charset="0"/>
                <a:cs typeface="Arial" pitchFamily="34" charset="0"/>
              </a:rPr>
              <a:t>know energy forms can be converted. E/S</a:t>
            </a:r>
          </a:p>
          <a:p>
            <a:pPr lvl="1"/>
            <a:r>
              <a:rPr lang="en-US" sz="2300" i="1" dirty="0" smtClean="0">
                <a:latin typeface="Arial" pitchFamily="34" charset="0"/>
                <a:cs typeface="Arial" pitchFamily="34" charset="0"/>
              </a:rPr>
              <a:t>Explain that heat is often produced as a byproduct when one form of energy in converted to another form (e.g., when machines and living organisms convert stored energy to motion).</a:t>
            </a:r>
            <a:endParaRPr lang="en-US" sz="2300" b="1" dirty="0">
              <a:latin typeface="Arial" pitchFamily="34" charset="0"/>
              <a:cs typeface="Arial" pitchFamily="34" charset="0"/>
            </a:endParaRPr>
          </a:p>
          <a:p>
            <a:pPr marL="0" indent="0">
              <a:buNone/>
            </a:pPr>
            <a:endParaRPr lang="en-US" sz="2300" b="1" i="1" dirty="0" smtClean="0">
              <a:latin typeface="Arial" pitchFamily="34" charset="0"/>
              <a:cs typeface="Arial" pitchFamily="34" charset="0"/>
            </a:endParaRPr>
          </a:p>
          <a:p>
            <a:pPr marL="0" lvl="1" indent="0">
              <a:spcBef>
                <a:spcPts val="600"/>
              </a:spcBef>
              <a:buClr>
                <a:schemeClr val="accent2"/>
              </a:buClr>
              <a:buNone/>
            </a:pPr>
            <a:r>
              <a:rPr lang="en-US" sz="2300" b="1" i="1" dirty="0" smtClean="0">
                <a:solidFill>
                  <a:schemeClr val="tx1"/>
                </a:solidFill>
                <a:latin typeface="Arial" pitchFamily="34" charset="0"/>
                <a:cs typeface="Arial" pitchFamily="34" charset="0"/>
              </a:rPr>
              <a:t>P.12.C.3 </a:t>
            </a:r>
            <a:r>
              <a:rPr lang="en-US" sz="2300" b="1" i="1" dirty="0">
                <a:solidFill>
                  <a:schemeClr val="tx1"/>
                </a:solidFill>
                <a:latin typeface="Arial" pitchFamily="34" charset="0"/>
                <a:cs typeface="Arial" pitchFamily="34" charset="0"/>
              </a:rPr>
              <a:t>Students </a:t>
            </a:r>
            <a:r>
              <a:rPr lang="en-US" sz="2300" b="1" i="1" dirty="0" smtClean="0">
                <a:solidFill>
                  <a:schemeClr val="tx1"/>
                </a:solidFill>
                <a:latin typeface="Arial" pitchFamily="34" charset="0"/>
                <a:cs typeface="Arial" pitchFamily="34" charset="0"/>
              </a:rPr>
              <a:t>know nuclear reactions convert a relatively small amount of material into a large amount of energy. I/S</a:t>
            </a:r>
            <a:r>
              <a:rPr lang="en-US" sz="2300" i="1" dirty="0" smtClean="0">
                <a:latin typeface="Arial" pitchFamily="34" charset="0"/>
                <a:cs typeface="Arial" pitchFamily="34" charset="0"/>
              </a:rPr>
              <a:t>.</a:t>
            </a:r>
          </a:p>
          <a:p>
            <a:pPr lvl="1"/>
            <a:r>
              <a:rPr lang="en-US" sz="2300" i="1" dirty="0" smtClean="0">
                <a:latin typeface="Arial" pitchFamily="34" charset="0"/>
                <a:cs typeface="Arial" pitchFamily="34" charset="0"/>
              </a:rPr>
              <a:t>Identify fission and fusion.</a:t>
            </a:r>
          </a:p>
          <a:p>
            <a:pPr lvl="1"/>
            <a:r>
              <a:rPr lang="en-US" sz="2300" i="1" dirty="0" smtClean="0">
                <a:latin typeface="Arial" pitchFamily="34" charset="0"/>
                <a:cs typeface="Arial" pitchFamily="34" charset="0"/>
              </a:rPr>
              <a:t>Recognize that a large amount of energy is produced from a relatively small amount of material in a nuclear reaction.</a:t>
            </a:r>
            <a:endParaRPr lang="en-US" sz="2300" i="1" dirty="0">
              <a:latin typeface="Arial" pitchFamily="34" charset="0"/>
              <a:cs typeface="Arial" pitchFamily="34" charset="0"/>
            </a:endParaRPr>
          </a:p>
          <a:p>
            <a:pPr marL="365760" lvl="1" indent="0">
              <a:buNone/>
            </a:pPr>
            <a:endParaRPr lang="en-US" sz="2300" i="1" dirty="0" smtClean="0">
              <a:latin typeface="Arial" pitchFamily="34" charset="0"/>
              <a:cs typeface="Arial" pitchFamily="34" charset="0"/>
            </a:endParaRPr>
          </a:p>
        </p:txBody>
      </p:sp>
      <p:sp>
        <p:nvSpPr>
          <p:cNvPr id="3" name="Title 2"/>
          <p:cNvSpPr>
            <a:spLocks noGrp="1"/>
          </p:cNvSpPr>
          <p:nvPr>
            <p:ph type="title"/>
          </p:nvPr>
        </p:nvSpPr>
        <p:spPr>
          <a:xfrm>
            <a:off x="457200" y="152400"/>
            <a:ext cx="8229600" cy="685800"/>
          </a:xfrm>
        </p:spPr>
        <p:txBody>
          <a:bodyPr>
            <a:normAutofit fontScale="90000"/>
          </a:bodyPr>
          <a:lstStyle/>
          <a:p>
            <a:r>
              <a:rPr lang="en-US" dirty="0" smtClean="0">
                <a:latin typeface="Arial" pitchFamily="34" charset="0"/>
                <a:cs typeface="Arial" pitchFamily="34" charset="0"/>
              </a:rPr>
              <a:t>Assessment – PHYSICAL SCIENCE</a:t>
            </a:r>
            <a:endParaRPr lang="en-US" dirty="0">
              <a:latin typeface="Arial" pitchFamily="34" charset="0"/>
              <a:cs typeface="Arial" pitchFamily="34" charset="0"/>
            </a:endParaRPr>
          </a:p>
        </p:txBody>
      </p:sp>
    </p:spTree>
    <p:extLst>
      <p:ext uri="{BB962C8B-B14F-4D97-AF65-F5344CB8AC3E}">
        <p14:creationId xmlns:p14="http://schemas.microsoft.com/office/powerpoint/2010/main" val="14125681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6019800"/>
          </a:xfrm>
        </p:spPr>
        <p:txBody>
          <a:bodyPr>
            <a:normAutofit/>
          </a:bodyPr>
          <a:lstStyle/>
          <a:p>
            <a:pPr marL="0" indent="0">
              <a:buNone/>
            </a:pPr>
            <a:r>
              <a:rPr lang="en-US" sz="2300" b="1" dirty="0" smtClean="0">
                <a:latin typeface="Arial" pitchFamily="34" charset="0"/>
                <a:cs typeface="Arial" pitchFamily="34" charset="0"/>
              </a:rPr>
              <a:t>Science </a:t>
            </a:r>
            <a:r>
              <a:rPr lang="en-US" sz="2300" b="1" dirty="0">
                <a:latin typeface="Arial" pitchFamily="34" charset="0"/>
                <a:cs typeface="Arial" pitchFamily="34" charset="0"/>
              </a:rPr>
              <a:t>HSPE </a:t>
            </a:r>
            <a:r>
              <a:rPr lang="en-US" sz="2300" b="1" dirty="0" smtClean="0">
                <a:latin typeface="Arial" pitchFamily="34" charset="0"/>
                <a:cs typeface="Arial" pitchFamily="34" charset="0"/>
              </a:rPr>
              <a:t>Standards – Energy</a:t>
            </a:r>
          </a:p>
          <a:p>
            <a:pPr marL="365760" lvl="1" indent="0">
              <a:buNone/>
            </a:pPr>
            <a:endParaRPr lang="en-US" sz="2300" i="1" dirty="0">
              <a:latin typeface="Arial" pitchFamily="34" charset="0"/>
              <a:cs typeface="Arial" pitchFamily="34" charset="0"/>
            </a:endParaRPr>
          </a:p>
          <a:p>
            <a:pPr marL="0" indent="0">
              <a:buNone/>
            </a:pPr>
            <a:r>
              <a:rPr lang="en-US" sz="2300" b="1" i="1" dirty="0" smtClean="0">
                <a:latin typeface="Arial" pitchFamily="34" charset="0"/>
                <a:cs typeface="Arial" pitchFamily="34" charset="0"/>
              </a:rPr>
              <a:t>P.12.C.4 </a:t>
            </a:r>
            <a:r>
              <a:rPr lang="en-US" sz="2300" b="1" i="1" dirty="0">
                <a:latin typeface="Arial" pitchFamily="34" charset="0"/>
                <a:cs typeface="Arial" pitchFamily="34" charset="0"/>
              </a:rPr>
              <a:t>Students </a:t>
            </a:r>
            <a:r>
              <a:rPr lang="en-US" sz="2300" b="1" i="1" dirty="0" smtClean="0">
                <a:latin typeface="Arial" pitchFamily="34" charset="0"/>
                <a:cs typeface="Arial" pitchFamily="34" charset="0"/>
              </a:rPr>
              <a:t>know the characteristics, applications and impacts of radioactivity. </a:t>
            </a:r>
            <a:r>
              <a:rPr lang="en-US" sz="2300" b="1" i="1" dirty="0">
                <a:latin typeface="Arial" pitchFamily="34" charset="0"/>
                <a:cs typeface="Arial" pitchFamily="34" charset="0"/>
              </a:rPr>
              <a:t>I</a:t>
            </a:r>
            <a:r>
              <a:rPr lang="en-US" sz="2300" b="1" i="1" dirty="0" smtClean="0">
                <a:latin typeface="Arial" pitchFamily="34" charset="0"/>
                <a:cs typeface="Arial" pitchFamily="34" charset="0"/>
              </a:rPr>
              <a:t>/S</a:t>
            </a:r>
          </a:p>
          <a:p>
            <a:pPr lvl="1"/>
            <a:r>
              <a:rPr lang="en-US" sz="2300" i="1" dirty="0" smtClean="0">
                <a:latin typeface="Arial" pitchFamily="34" charset="0"/>
                <a:cs typeface="Arial" pitchFamily="34" charset="0"/>
              </a:rPr>
              <a:t>Identify the difference between ionizing and non-ionizing radiation.</a:t>
            </a:r>
          </a:p>
          <a:p>
            <a:pPr lvl="1"/>
            <a:r>
              <a:rPr lang="en-US" sz="2300" i="1" dirty="0" smtClean="0">
                <a:latin typeface="Arial" pitchFamily="34" charset="0"/>
                <a:cs typeface="Arial" pitchFamily="34" charset="0"/>
              </a:rPr>
              <a:t>Identify characteristics of radioactivity, including alpha and beta particles and gamma rays.</a:t>
            </a:r>
          </a:p>
          <a:p>
            <a:pPr lvl="1"/>
            <a:r>
              <a:rPr lang="en-US" sz="2300" i="1" dirty="0" smtClean="0">
                <a:latin typeface="Arial" pitchFamily="34" charset="0"/>
                <a:cs typeface="Arial" pitchFamily="34" charset="0"/>
              </a:rPr>
              <a:t>Recognize applications of radioactivity from examples.</a:t>
            </a:r>
            <a:endParaRPr lang="en-US" sz="2300" i="1" dirty="0">
              <a:latin typeface="Arial" pitchFamily="34" charset="0"/>
              <a:cs typeface="Arial" pitchFamily="34" charset="0"/>
            </a:endParaRPr>
          </a:p>
          <a:p>
            <a:pPr marL="0" indent="0">
              <a:buNone/>
            </a:pPr>
            <a:endParaRPr lang="en-US" sz="2300" i="1" dirty="0" smtClean="0">
              <a:latin typeface="Arial" pitchFamily="34" charset="0"/>
              <a:cs typeface="Arial" pitchFamily="34" charset="0"/>
            </a:endParaRPr>
          </a:p>
          <a:p>
            <a:pPr marL="0" lvl="1" indent="0">
              <a:spcBef>
                <a:spcPts val="600"/>
              </a:spcBef>
              <a:buClr>
                <a:schemeClr val="accent2"/>
              </a:buClr>
              <a:buNone/>
            </a:pPr>
            <a:r>
              <a:rPr lang="en-US" sz="2300" b="1" i="1" dirty="0" smtClean="0">
                <a:solidFill>
                  <a:schemeClr val="tx1"/>
                </a:solidFill>
                <a:latin typeface="Arial" pitchFamily="34" charset="0"/>
                <a:cs typeface="Arial" pitchFamily="34" charset="0"/>
              </a:rPr>
              <a:t>P.12.C.5 </a:t>
            </a:r>
            <a:r>
              <a:rPr lang="en-US" sz="2300" b="1" i="1" dirty="0">
                <a:solidFill>
                  <a:schemeClr val="tx1"/>
                </a:solidFill>
                <a:latin typeface="Arial" pitchFamily="34" charset="0"/>
                <a:cs typeface="Arial" pitchFamily="34" charset="0"/>
              </a:rPr>
              <a:t>Students </a:t>
            </a:r>
            <a:r>
              <a:rPr lang="en-US" sz="2300" b="1" i="1" dirty="0" smtClean="0">
                <a:solidFill>
                  <a:schemeClr val="tx1"/>
                </a:solidFill>
                <a:latin typeface="Arial" pitchFamily="34" charset="0"/>
                <a:cs typeface="Arial" pitchFamily="34" charset="0"/>
              </a:rPr>
              <a:t>know the relationship between heat and temperature. I/S</a:t>
            </a:r>
            <a:r>
              <a:rPr lang="en-US" sz="2300" i="1" dirty="0" smtClean="0">
                <a:latin typeface="Arial" pitchFamily="34" charset="0"/>
                <a:cs typeface="Arial" pitchFamily="34" charset="0"/>
              </a:rPr>
              <a:t>.</a:t>
            </a:r>
          </a:p>
          <a:p>
            <a:pPr lvl="1"/>
            <a:r>
              <a:rPr lang="en-US" sz="2300" i="1" dirty="0" smtClean="0">
                <a:latin typeface="Arial" pitchFamily="34" charset="0"/>
                <a:cs typeface="Arial" pitchFamily="34" charset="0"/>
              </a:rPr>
              <a:t>Describe heat and temperature using the kinetic energy of particles.</a:t>
            </a:r>
            <a:endParaRPr lang="en-US" sz="2300" i="1" dirty="0">
              <a:latin typeface="Arial" pitchFamily="34" charset="0"/>
              <a:cs typeface="Arial" pitchFamily="34" charset="0"/>
            </a:endParaRPr>
          </a:p>
          <a:p>
            <a:pPr marL="365760" lvl="1" indent="0">
              <a:buNone/>
            </a:pPr>
            <a:endParaRPr lang="en-US" sz="2300" i="1" dirty="0" smtClean="0">
              <a:latin typeface="Arial" pitchFamily="34" charset="0"/>
              <a:cs typeface="Arial" pitchFamily="34" charset="0"/>
            </a:endParaRPr>
          </a:p>
        </p:txBody>
      </p:sp>
      <p:sp>
        <p:nvSpPr>
          <p:cNvPr id="3" name="Title 2"/>
          <p:cNvSpPr>
            <a:spLocks noGrp="1"/>
          </p:cNvSpPr>
          <p:nvPr>
            <p:ph type="title"/>
          </p:nvPr>
        </p:nvSpPr>
        <p:spPr>
          <a:xfrm>
            <a:off x="457200" y="152400"/>
            <a:ext cx="8229600" cy="685800"/>
          </a:xfrm>
        </p:spPr>
        <p:txBody>
          <a:bodyPr>
            <a:normAutofit fontScale="90000"/>
          </a:bodyPr>
          <a:lstStyle/>
          <a:p>
            <a:r>
              <a:rPr lang="en-US" dirty="0" smtClean="0">
                <a:latin typeface="Arial" pitchFamily="34" charset="0"/>
                <a:cs typeface="Arial" pitchFamily="34" charset="0"/>
              </a:rPr>
              <a:t>Assessment – PHYSICAL SCIENCE</a:t>
            </a:r>
            <a:endParaRPr lang="en-US" dirty="0">
              <a:latin typeface="Arial" pitchFamily="34" charset="0"/>
              <a:cs typeface="Arial" pitchFamily="34" charset="0"/>
            </a:endParaRPr>
          </a:p>
        </p:txBody>
      </p:sp>
    </p:spTree>
    <p:extLst>
      <p:ext uri="{BB962C8B-B14F-4D97-AF65-F5344CB8AC3E}">
        <p14:creationId xmlns:p14="http://schemas.microsoft.com/office/powerpoint/2010/main" val="1040656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6019800"/>
          </a:xfrm>
        </p:spPr>
        <p:txBody>
          <a:bodyPr>
            <a:normAutofit/>
          </a:bodyPr>
          <a:lstStyle/>
          <a:p>
            <a:pPr marL="0" indent="0">
              <a:buNone/>
            </a:pPr>
            <a:r>
              <a:rPr lang="en-US" sz="2300" b="1" dirty="0" smtClean="0">
                <a:latin typeface="Arial" pitchFamily="34" charset="0"/>
                <a:cs typeface="Arial" pitchFamily="34" charset="0"/>
              </a:rPr>
              <a:t>Science </a:t>
            </a:r>
            <a:r>
              <a:rPr lang="en-US" sz="2300" b="1" dirty="0">
                <a:latin typeface="Arial" pitchFamily="34" charset="0"/>
                <a:cs typeface="Arial" pitchFamily="34" charset="0"/>
              </a:rPr>
              <a:t>HSPE </a:t>
            </a:r>
            <a:r>
              <a:rPr lang="en-US" sz="2300" b="1" dirty="0" smtClean="0">
                <a:latin typeface="Arial" pitchFamily="34" charset="0"/>
                <a:cs typeface="Arial" pitchFamily="34" charset="0"/>
              </a:rPr>
              <a:t>Standards – Energy</a:t>
            </a:r>
          </a:p>
          <a:p>
            <a:pPr marL="365760" lvl="1" indent="0">
              <a:buNone/>
            </a:pPr>
            <a:endParaRPr lang="en-US" sz="2300" i="1" dirty="0">
              <a:latin typeface="Arial" pitchFamily="34" charset="0"/>
              <a:cs typeface="Arial" pitchFamily="34" charset="0"/>
            </a:endParaRPr>
          </a:p>
          <a:p>
            <a:pPr marL="0" indent="0">
              <a:buNone/>
            </a:pPr>
            <a:r>
              <a:rPr lang="en-US" sz="2300" b="1" i="1" dirty="0" smtClean="0">
                <a:latin typeface="Arial" pitchFamily="34" charset="0"/>
                <a:cs typeface="Arial" pitchFamily="34" charset="0"/>
              </a:rPr>
              <a:t>P.12.C.6 </a:t>
            </a:r>
            <a:r>
              <a:rPr lang="en-US" sz="2300" b="1" i="1" dirty="0">
                <a:latin typeface="Arial" pitchFamily="34" charset="0"/>
                <a:cs typeface="Arial" pitchFamily="34" charset="0"/>
              </a:rPr>
              <a:t>Students </a:t>
            </a:r>
            <a:r>
              <a:rPr lang="en-US" sz="2300" b="1" i="1" dirty="0" smtClean="0">
                <a:latin typeface="Arial" pitchFamily="34" charset="0"/>
                <a:cs typeface="Arial" pitchFamily="34" charset="0"/>
              </a:rPr>
              <a:t>know electricity is transferred from generating sources for consumption and practical uses. </a:t>
            </a:r>
            <a:r>
              <a:rPr lang="en-US" sz="2300" b="1" i="1" dirty="0">
                <a:latin typeface="Arial" pitchFamily="34" charset="0"/>
                <a:cs typeface="Arial" pitchFamily="34" charset="0"/>
              </a:rPr>
              <a:t>I</a:t>
            </a:r>
            <a:r>
              <a:rPr lang="en-US" sz="2300" b="1" i="1" dirty="0" smtClean="0">
                <a:latin typeface="Arial" pitchFamily="34" charset="0"/>
                <a:cs typeface="Arial" pitchFamily="34" charset="0"/>
              </a:rPr>
              <a:t>/S</a:t>
            </a:r>
          </a:p>
          <a:p>
            <a:pPr lvl="1"/>
            <a:r>
              <a:rPr lang="en-US" sz="2300" i="1" dirty="0" smtClean="0">
                <a:latin typeface="Arial" pitchFamily="34" charset="0"/>
                <a:cs typeface="Arial" pitchFamily="34" charset="0"/>
              </a:rPr>
              <a:t>Describe various methods for generating electricity.</a:t>
            </a:r>
          </a:p>
          <a:p>
            <a:pPr lvl="1"/>
            <a:r>
              <a:rPr lang="en-US" sz="2300" i="1" dirty="0" smtClean="0">
                <a:latin typeface="Arial" pitchFamily="34" charset="0"/>
                <a:cs typeface="Arial" pitchFamily="34" charset="0"/>
              </a:rPr>
              <a:t>Identify the processes by which various forms of energy (e.g., chemical, mechanical, and electromagnetic) are converted to electricity.</a:t>
            </a:r>
          </a:p>
          <a:p>
            <a:pPr lvl="1"/>
            <a:r>
              <a:rPr lang="en-US" sz="2300" i="1" dirty="0" smtClean="0">
                <a:latin typeface="Arial" pitchFamily="34" charset="0"/>
                <a:cs typeface="Arial" pitchFamily="34" charset="0"/>
              </a:rPr>
              <a:t>Use a diagram to trace the transfer of electricity from generating sources to end uses by consumers.</a:t>
            </a:r>
            <a:endParaRPr lang="en-US" sz="2300" i="1" dirty="0">
              <a:latin typeface="Arial" pitchFamily="34" charset="0"/>
              <a:cs typeface="Arial" pitchFamily="34" charset="0"/>
            </a:endParaRPr>
          </a:p>
          <a:p>
            <a:pPr marL="0" indent="0">
              <a:buNone/>
            </a:pPr>
            <a:endParaRPr lang="en-US" sz="2300" i="1" dirty="0" smtClean="0">
              <a:latin typeface="Arial" pitchFamily="34" charset="0"/>
              <a:cs typeface="Arial" pitchFamily="34" charset="0"/>
            </a:endParaRPr>
          </a:p>
          <a:p>
            <a:pPr marL="365760" lvl="1" indent="0">
              <a:buNone/>
            </a:pPr>
            <a:endParaRPr lang="en-US" sz="2300" i="1" dirty="0" smtClean="0">
              <a:latin typeface="Arial" pitchFamily="34" charset="0"/>
              <a:cs typeface="Arial" pitchFamily="34" charset="0"/>
            </a:endParaRPr>
          </a:p>
        </p:txBody>
      </p:sp>
      <p:sp>
        <p:nvSpPr>
          <p:cNvPr id="3" name="Title 2"/>
          <p:cNvSpPr>
            <a:spLocks noGrp="1"/>
          </p:cNvSpPr>
          <p:nvPr>
            <p:ph type="title"/>
          </p:nvPr>
        </p:nvSpPr>
        <p:spPr>
          <a:xfrm>
            <a:off x="457200" y="152400"/>
            <a:ext cx="8229600" cy="685800"/>
          </a:xfrm>
        </p:spPr>
        <p:txBody>
          <a:bodyPr>
            <a:normAutofit fontScale="90000"/>
          </a:bodyPr>
          <a:lstStyle/>
          <a:p>
            <a:r>
              <a:rPr lang="en-US" dirty="0" smtClean="0">
                <a:latin typeface="Arial" pitchFamily="34" charset="0"/>
                <a:cs typeface="Arial" pitchFamily="34" charset="0"/>
              </a:rPr>
              <a:t>Assessment – PHYSICAL SCIENCE</a:t>
            </a:r>
            <a:endParaRPr lang="en-US" dirty="0">
              <a:latin typeface="Arial" pitchFamily="34" charset="0"/>
              <a:cs typeface="Arial" pitchFamily="34" charset="0"/>
            </a:endParaRPr>
          </a:p>
        </p:txBody>
      </p:sp>
    </p:spTree>
    <p:extLst>
      <p:ext uri="{BB962C8B-B14F-4D97-AF65-F5344CB8AC3E}">
        <p14:creationId xmlns:p14="http://schemas.microsoft.com/office/powerpoint/2010/main" val="41275088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914400"/>
          </a:xfrm>
        </p:spPr>
        <p:txBody>
          <a:bodyPr>
            <a:normAutofit fontScale="90000"/>
          </a:bodyPr>
          <a:lstStyle/>
          <a:p>
            <a:r>
              <a:rPr lang="en-US" dirty="0" smtClean="0">
                <a:latin typeface="Arial" pitchFamily="34" charset="0"/>
                <a:cs typeface="Arial" pitchFamily="34" charset="0"/>
              </a:rPr>
              <a:t>Assessment – PHYSICAL SCIENCE</a:t>
            </a:r>
            <a:endParaRPr lang="en-US" dirty="0">
              <a:latin typeface="Arial" pitchFamily="34" charset="0"/>
              <a:cs typeface="Arial" pitchFamily="34" charset="0"/>
            </a:endParaRPr>
          </a:p>
        </p:txBody>
      </p:sp>
      <p:sp>
        <p:nvSpPr>
          <p:cNvPr id="7" name="Content Placeholder 6"/>
          <p:cNvSpPr>
            <a:spLocks noGrp="1"/>
          </p:cNvSpPr>
          <p:nvPr>
            <p:ph idx="1"/>
          </p:nvPr>
        </p:nvSpPr>
        <p:spPr>
          <a:xfrm>
            <a:off x="457200" y="1143000"/>
            <a:ext cx="8229600" cy="4953000"/>
          </a:xfrm>
        </p:spPr>
        <p:txBody>
          <a:bodyPr/>
          <a:lstStyle/>
          <a:p>
            <a:r>
              <a:rPr lang="en-US" dirty="0"/>
              <a:t> </a:t>
            </a:r>
            <a:r>
              <a:rPr lang="en-US" dirty="0" smtClean="0">
                <a:latin typeface="Arial" pitchFamily="34" charset="0"/>
                <a:cs typeface="Arial" pitchFamily="34" charset="0"/>
                <a:hlinkClick r:id="rId2" action="ppaction://hlinkfile"/>
              </a:rPr>
              <a:t>Matter Vocabulary 1</a:t>
            </a:r>
            <a:endParaRPr lang="en-US" dirty="0" smtClean="0">
              <a:latin typeface="Arial" pitchFamily="34" charset="0"/>
              <a:cs typeface="Arial" pitchFamily="34" charset="0"/>
            </a:endParaRPr>
          </a:p>
          <a:p>
            <a:r>
              <a:rPr lang="en-US" dirty="0" smtClean="0">
                <a:latin typeface="Arial" pitchFamily="34" charset="0"/>
                <a:cs typeface="Arial" pitchFamily="34" charset="0"/>
              </a:rPr>
              <a:t> </a:t>
            </a:r>
            <a:r>
              <a:rPr lang="en-US" dirty="0" smtClean="0">
                <a:latin typeface="Arial" pitchFamily="34" charset="0"/>
                <a:cs typeface="Arial" pitchFamily="34" charset="0"/>
                <a:hlinkClick r:id="rId3" action="ppaction://hlinkfile"/>
              </a:rPr>
              <a:t>Matter Vocabulary 2</a:t>
            </a:r>
            <a:endParaRPr lang="en-US" dirty="0" smtClean="0">
              <a:latin typeface="Arial" pitchFamily="34" charset="0"/>
              <a:cs typeface="Arial" pitchFamily="34" charset="0"/>
            </a:endParaRPr>
          </a:p>
          <a:p>
            <a:r>
              <a:rPr lang="en-US" dirty="0">
                <a:latin typeface="Arial" pitchFamily="34" charset="0"/>
                <a:cs typeface="Arial" pitchFamily="34" charset="0"/>
              </a:rPr>
              <a:t> </a:t>
            </a:r>
            <a:r>
              <a:rPr lang="en-US" dirty="0" smtClean="0">
                <a:latin typeface="Arial" pitchFamily="34" charset="0"/>
                <a:cs typeface="Arial" pitchFamily="34" charset="0"/>
                <a:hlinkClick r:id="rId4" action="ppaction://hlinkfile"/>
              </a:rPr>
              <a:t>Matter Vocabulary 3</a:t>
            </a:r>
            <a:endParaRPr lang="en-US" dirty="0" smtClean="0">
              <a:latin typeface="Arial" pitchFamily="34" charset="0"/>
              <a:cs typeface="Arial" pitchFamily="34" charset="0"/>
            </a:endParaRPr>
          </a:p>
          <a:p>
            <a:r>
              <a:rPr lang="en-US" dirty="0">
                <a:latin typeface="Arial" pitchFamily="34" charset="0"/>
                <a:cs typeface="Arial" pitchFamily="34" charset="0"/>
              </a:rPr>
              <a:t> </a:t>
            </a:r>
            <a:r>
              <a:rPr lang="en-US" dirty="0" smtClean="0">
                <a:latin typeface="Arial" pitchFamily="34" charset="0"/>
                <a:cs typeface="Arial" pitchFamily="34" charset="0"/>
                <a:hlinkClick r:id="rId5" action="ppaction://hlinkfile"/>
              </a:rPr>
              <a:t>Matter Vocabulary 4</a:t>
            </a:r>
            <a:endParaRPr lang="en-US" dirty="0" smtClean="0">
              <a:latin typeface="Arial" pitchFamily="34" charset="0"/>
              <a:cs typeface="Arial" pitchFamily="34" charset="0"/>
            </a:endParaRPr>
          </a:p>
          <a:p>
            <a:r>
              <a:rPr lang="en-US" dirty="0">
                <a:latin typeface="Arial" pitchFamily="34" charset="0"/>
                <a:cs typeface="Arial" pitchFamily="34" charset="0"/>
              </a:rPr>
              <a:t> </a:t>
            </a:r>
            <a:r>
              <a:rPr lang="en-US" dirty="0" smtClean="0">
                <a:latin typeface="Arial" pitchFamily="34" charset="0"/>
                <a:cs typeface="Arial" pitchFamily="34" charset="0"/>
                <a:hlinkClick r:id="rId6" action="ppaction://hlinkfile"/>
              </a:rPr>
              <a:t>Force and Motion Vocabulary 1</a:t>
            </a:r>
            <a:endParaRPr lang="en-US" dirty="0" smtClean="0">
              <a:latin typeface="Arial" pitchFamily="34" charset="0"/>
              <a:cs typeface="Arial" pitchFamily="34" charset="0"/>
            </a:endParaRPr>
          </a:p>
          <a:p>
            <a:r>
              <a:rPr lang="en-US" dirty="0">
                <a:latin typeface="Arial" pitchFamily="34" charset="0"/>
                <a:cs typeface="Arial" pitchFamily="34" charset="0"/>
              </a:rPr>
              <a:t> </a:t>
            </a:r>
            <a:r>
              <a:rPr lang="en-US" dirty="0" smtClean="0">
                <a:latin typeface="Arial" pitchFamily="34" charset="0"/>
                <a:cs typeface="Arial" pitchFamily="34" charset="0"/>
                <a:hlinkClick r:id="rId7" action="ppaction://hlinkfile"/>
              </a:rPr>
              <a:t>Energy Vocabulary 1</a:t>
            </a:r>
            <a:endParaRPr lang="en-US" dirty="0"/>
          </a:p>
        </p:txBody>
      </p:sp>
    </p:spTree>
    <p:extLst>
      <p:ext uri="{BB962C8B-B14F-4D97-AF65-F5344CB8AC3E}">
        <p14:creationId xmlns:p14="http://schemas.microsoft.com/office/powerpoint/2010/main" val="3270088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800" dirty="0"/>
          </a:p>
          <a:p>
            <a:pPr marL="0" indent="0">
              <a:buNone/>
            </a:pPr>
            <a:r>
              <a:rPr lang="en-US" sz="2800" b="1" dirty="0">
                <a:latin typeface="Arial" pitchFamily="34" charset="0"/>
                <a:cs typeface="Arial" pitchFamily="34" charset="0"/>
              </a:rPr>
              <a:t>Breakdown of the </a:t>
            </a:r>
            <a:r>
              <a:rPr lang="en-US" sz="2800" b="1" dirty="0" smtClean="0">
                <a:latin typeface="Arial" pitchFamily="34" charset="0"/>
                <a:cs typeface="Arial" pitchFamily="34" charset="0"/>
              </a:rPr>
              <a:t>HSPE</a:t>
            </a:r>
          </a:p>
          <a:p>
            <a:pPr marL="365760" lvl="1" indent="0">
              <a:buNone/>
            </a:pPr>
            <a:endParaRPr lang="en-US" sz="2800" dirty="0">
              <a:latin typeface="Arial" pitchFamily="34" charset="0"/>
              <a:cs typeface="Arial" pitchFamily="34" charset="0"/>
            </a:endParaRPr>
          </a:p>
          <a:p>
            <a:pPr marL="365760" lvl="1" indent="0">
              <a:buNone/>
            </a:pPr>
            <a:r>
              <a:rPr lang="en-US" sz="2200" dirty="0" smtClean="0">
                <a:latin typeface="Arial" pitchFamily="34" charset="0"/>
                <a:cs typeface="Arial" pitchFamily="34" charset="0"/>
              </a:rPr>
              <a:t>First </a:t>
            </a:r>
            <a:r>
              <a:rPr lang="en-US" sz="2200" dirty="0">
                <a:latin typeface="Arial" pitchFamily="34" charset="0"/>
                <a:cs typeface="Arial" pitchFamily="34" charset="0"/>
              </a:rPr>
              <a:t>attempt offered during the students’ sophomore </a:t>
            </a:r>
            <a:r>
              <a:rPr lang="en-US" sz="2200" dirty="0" smtClean="0">
                <a:latin typeface="Arial" pitchFamily="34" charset="0"/>
                <a:cs typeface="Arial" pitchFamily="34" charset="0"/>
              </a:rPr>
              <a:t>year</a:t>
            </a:r>
          </a:p>
          <a:p>
            <a:pPr lvl="1"/>
            <a:endParaRPr lang="en-US" sz="2200" dirty="0">
              <a:latin typeface="Arial" pitchFamily="34" charset="0"/>
              <a:cs typeface="Arial" pitchFamily="34" charset="0"/>
            </a:endParaRPr>
          </a:p>
          <a:p>
            <a:pPr marL="777240" lvl="2" indent="0">
              <a:buNone/>
            </a:pPr>
            <a:r>
              <a:rPr lang="fr-FR" dirty="0">
                <a:latin typeface="Arial" pitchFamily="34" charset="0"/>
                <a:cs typeface="Arial" pitchFamily="34" charset="0"/>
              </a:rPr>
              <a:t>75 multiple-</a:t>
            </a:r>
            <a:r>
              <a:rPr lang="fr-FR" dirty="0" err="1">
                <a:latin typeface="Arial" pitchFamily="34" charset="0"/>
                <a:cs typeface="Arial" pitchFamily="34" charset="0"/>
              </a:rPr>
              <a:t>choice</a:t>
            </a:r>
            <a:r>
              <a:rPr lang="fr-FR" dirty="0">
                <a:latin typeface="Arial" pitchFamily="34" charset="0"/>
                <a:cs typeface="Arial" pitchFamily="34" charset="0"/>
              </a:rPr>
              <a:t> </a:t>
            </a:r>
            <a:r>
              <a:rPr lang="fr-FR" dirty="0" smtClean="0">
                <a:latin typeface="Arial" pitchFamily="34" charset="0"/>
                <a:cs typeface="Arial" pitchFamily="34" charset="0"/>
              </a:rPr>
              <a:t>questions </a:t>
            </a:r>
          </a:p>
          <a:p>
            <a:pPr marL="1051560" lvl="3" indent="0">
              <a:buNone/>
            </a:pPr>
            <a:r>
              <a:rPr lang="fr-FR" dirty="0" smtClean="0">
                <a:latin typeface="Arial" pitchFamily="34" charset="0"/>
                <a:cs typeface="Arial" pitchFamily="34" charset="0"/>
              </a:rPr>
              <a:t>60 </a:t>
            </a:r>
            <a:r>
              <a:rPr lang="fr-FR" dirty="0" err="1">
                <a:latin typeface="Arial" pitchFamily="34" charset="0"/>
                <a:cs typeface="Arial" pitchFamily="34" charset="0"/>
              </a:rPr>
              <a:t>core</a:t>
            </a:r>
            <a:r>
              <a:rPr lang="fr-FR" dirty="0">
                <a:latin typeface="Arial" pitchFamily="34" charset="0"/>
                <a:cs typeface="Arial" pitchFamily="34" charset="0"/>
              </a:rPr>
              <a:t> multiple-</a:t>
            </a:r>
            <a:r>
              <a:rPr lang="fr-FR" dirty="0" err="1">
                <a:latin typeface="Arial" pitchFamily="34" charset="0"/>
                <a:cs typeface="Arial" pitchFamily="34" charset="0"/>
              </a:rPr>
              <a:t>choice</a:t>
            </a:r>
            <a:r>
              <a:rPr lang="fr-FR" dirty="0">
                <a:latin typeface="Arial" pitchFamily="34" charset="0"/>
                <a:cs typeface="Arial" pitchFamily="34" charset="0"/>
              </a:rPr>
              <a:t> questions</a:t>
            </a:r>
          </a:p>
          <a:p>
            <a:pPr marL="1051560" lvl="3" indent="0">
              <a:buNone/>
            </a:pPr>
            <a:r>
              <a:rPr lang="en-US" dirty="0">
                <a:latin typeface="Arial" pitchFamily="34" charset="0"/>
                <a:cs typeface="Arial" pitchFamily="34" charset="0"/>
              </a:rPr>
              <a:t>15 field test items</a:t>
            </a:r>
          </a:p>
          <a:p>
            <a:pPr lvl="1"/>
            <a:endParaRPr lang="en-US" dirty="0">
              <a:latin typeface="Arial" pitchFamily="34" charset="0"/>
              <a:cs typeface="Arial" pitchFamily="34" charset="0"/>
            </a:endParaRPr>
          </a:p>
          <a:p>
            <a:pPr marL="365760" lvl="1" indent="0">
              <a:buNone/>
            </a:pPr>
            <a:r>
              <a:rPr lang="en-US" sz="2200" dirty="0">
                <a:latin typeface="Arial" pitchFamily="34" charset="0"/>
                <a:cs typeface="Arial" pitchFamily="34" charset="0"/>
              </a:rPr>
              <a:t>Questions are constructed at three Depth of Knowledge levels (DOK 1-3)</a:t>
            </a:r>
          </a:p>
          <a:p>
            <a:endParaRPr lang="en-US" dirty="0"/>
          </a:p>
        </p:txBody>
      </p:sp>
      <p:sp>
        <p:nvSpPr>
          <p:cNvPr id="3" name="Title 2"/>
          <p:cNvSpPr>
            <a:spLocks noGrp="1"/>
          </p:cNvSpPr>
          <p:nvPr>
            <p:ph type="title"/>
          </p:nvPr>
        </p:nvSpPr>
        <p:spPr/>
        <p:txBody>
          <a:bodyPr>
            <a:normAutofit fontScale="90000"/>
          </a:bodyPr>
          <a:lstStyle/>
          <a:p>
            <a:r>
              <a:rPr lang="en-US" dirty="0" smtClean="0">
                <a:latin typeface="Arial" pitchFamily="34" charset="0"/>
                <a:cs typeface="Arial" pitchFamily="34" charset="0"/>
              </a:rPr>
              <a:t>Assessment – PHYSICAL SCIENCE</a:t>
            </a:r>
            <a:endParaRPr lang="en-US" dirty="0">
              <a:latin typeface="Arial" pitchFamily="34" charset="0"/>
              <a:cs typeface="Arial" pitchFamily="34" charset="0"/>
            </a:endParaRPr>
          </a:p>
        </p:txBody>
      </p:sp>
    </p:spTree>
    <p:extLst>
      <p:ext uri="{BB962C8B-B14F-4D97-AF65-F5344CB8AC3E}">
        <p14:creationId xmlns:p14="http://schemas.microsoft.com/office/powerpoint/2010/main" val="2844404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endParaRPr lang="en-US" dirty="0"/>
          </a:p>
          <a:p>
            <a:endParaRPr lang="en-US" dirty="0"/>
          </a:p>
          <a:p>
            <a:pPr marL="0" indent="0">
              <a:buNone/>
            </a:pPr>
            <a:r>
              <a:rPr lang="en-US" dirty="0" smtClean="0">
                <a:latin typeface="Arial" pitchFamily="34" charset="0"/>
                <a:cs typeface="Arial" pitchFamily="34" charset="0"/>
              </a:rPr>
              <a:t>DOK 1</a:t>
            </a:r>
            <a:endParaRPr lang="en-US" dirty="0">
              <a:latin typeface="Arial" pitchFamily="34" charset="0"/>
              <a:cs typeface="Arial" pitchFamily="34" charset="0"/>
            </a:endParaRPr>
          </a:p>
          <a:p>
            <a:pPr marL="0" indent="0">
              <a:buNone/>
            </a:pPr>
            <a:r>
              <a:rPr lang="en-US" dirty="0" smtClean="0">
                <a:latin typeface="Arial" pitchFamily="34" charset="0"/>
                <a:cs typeface="Arial" pitchFamily="34" charset="0"/>
              </a:rPr>
              <a:t>The </a:t>
            </a:r>
            <a:r>
              <a:rPr lang="en-US" dirty="0">
                <a:latin typeface="Arial" pitchFamily="34" charset="0"/>
                <a:cs typeface="Arial" pitchFamily="34" charset="0"/>
              </a:rPr>
              <a:t>question requires recall and there is nothing to “figure out”</a:t>
            </a:r>
          </a:p>
          <a:p>
            <a:pPr marL="0" indent="0">
              <a:buNone/>
            </a:pPr>
            <a:r>
              <a:rPr lang="en-US" dirty="0" smtClean="0">
                <a:latin typeface="Arial" pitchFamily="34" charset="0"/>
                <a:cs typeface="Arial" pitchFamily="34" charset="0"/>
              </a:rPr>
              <a:t>The </a:t>
            </a:r>
            <a:r>
              <a:rPr lang="en-US" dirty="0">
                <a:latin typeface="Arial" pitchFamily="34" charset="0"/>
                <a:cs typeface="Arial" pitchFamily="34" charset="0"/>
              </a:rPr>
              <a:t>student either knows the answer or they do not</a:t>
            </a:r>
          </a:p>
          <a:p>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DOK 2</a:t>
            </a:r>
          </a:p>
          <a:p>
            <a:pPr marL="0" indent="0">
              <a:buNone/>
            </a:pPr>
            <a:r>
              <a:rPr lang="en-US" dirty="0" smtClean="0">
                <a:latin typeface="Arial" pitchFamily="34" charset="0"/>
                <a:cs typeface="Arial" pitchFamily="34" charset="0"/>
              </a:rPr>
              <a:t>The </a:t>
            </a:r>
            <a:r>
              <a:rPr lang="en-US" dirty="0">
                <a:latin typeface="Arial" pitchFamily="34" charset="0"/>
                <a:cs typeface="Arial" pitchFamily="34" charset="0"/>
              </a:rPr>
              <a:t>student needs to apply information</a:t>
            </a:r>
          </a:p>
          <a:p>
            <a:pPr marL="0" indent="0">
              <a:buNone/>
            </a:pPr>
            <a:r>
              <a:rPr lang="en-US" dirty="0" smtClean="0">
                <a:latin typeface="Arial" pitchFamily="34" charset="0"/>
                <a:cs typeface="Arial" pitchFamily="34" charset="0"/>
              </a:rPr>
              <a:t>Typically </a:t>
            </a:r>
            <a:r>
              <a:rPr lang="en-US" dirty="0">
                <a:latin typeface="Arial" pitchFamily="34" charset="0"/>
                <a:cs typeface="Arial" pitchFamily="34" charset="0"/>
              </a:rPr>
              <a:t>multi-step</a:t>
            </a:r>
          </a:p>
          <a:p>
            <a:pPr marL="0" indent="0">
              <a:buNone/>
            </a:pPr>
            <a:r>
              <a:rPr lang="en-US" dirty="0" smtClean="0">
                <a:latin typeface="Arial" pitchFamily="34" charset="0"/>
                <a:cs typeface="Arial" pitchFamily="34" charset="0"/>
              </a:rPr>
              <a:t>Recall </a:t>
            </a:r>
            <a:r>
              <a:rPr lang="en-US" dirty="0">
                <a:latin typeface="Arial" pitchFamily="34" charset="0"/>
                <a:cs typeface="Arial" pitchFamily="34" charset="0"/>
              </a:rPr>
              <a:t>info, then decide what to do with that </a:t>
            </a:r>
            <a:r>
              <a:rPr lang="en-US" dirty="0" smtClean="0">
                <a:latin typeface="Arial" pitchFamily="34" charset="0"/>
                <a:cs typeface="Arial" pitchFamily="34" charset="0"/>
              </a:rPr>
              <a:t>information</a:t>
            </a:r>
          </a:p>
          <a:p>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DOK 3</a:t>
            </a:r>
          </a:p>
          <a:p>
            <a:pPr marL="0" indent="0">
              <a:buNone/>
            </a:pPr>
            <a:r>
              <a:rPr lang="en-US" dirty="0" smtClean="0">
                <a:latin typeface="Arial" pitchFamily="34" charset="0"/>
                <a:cs typeface="Arial" pitchFamily="34" charset="0"/>
              </a:rPr>
              <a:t>Includes </a:t>
            </a:r>
            <a:r>
              <a:rPr lang="en-US" dirty="0">
                <a:latin typeface="Arial" pitchFamily="34" charset="0"/>
                <a:cs typeface="Arial" pitchFamily="34" charset="0"/>
              </a:rPr>
              <a:t>DOK level 1 and 2 processing</a:t>
            </a:r>
          </a:p>
          <a:p>
            <a:pPr marL="0" indent="0">
              <a:buNone/>
            </a:pPr>
            <a:r>
              <a:rPr lang="en-US" dirty="0" smtClean="0">
                <a:latin typeface="Arial" pitchFamily="34" charset="0"/>
                <a:cs typeface="Arial" pitchFamily="34" charset="0"/>
              </a:rPr>
              <a:t>Requires </a:t>
            </a:r>
            <a:r>
              <a:rPr lang="en-US" dirty="0">
                <a:latin typeface="Arial" pitchFamily="34" charset="0"/>
                <a:cs typeface="Arial" pitchFamily="34" charset="0"/>
              </a:rPr>
              <a:t>the student to decide how to approach the problem</a:t>
            </a:r>
          </a:p>
          <a:p>
            <a:pPr marL="0" indent="0">
              <a:buNone/>
            </a:pPr>
            <a:r>
              <a:rPr lang="en-US" dirty="0" smtClean="0">
                <a:latin typeface="Arial" pitchFamily="34" charset="0"/>
                <a:cs typeface="Arial" pitchFamily="34" charset="0"/>
              </a:rPr>
              <a:t>Make </a:t>
            </a:r>
            <a:r>
              <a:rPr lang="en-US" dirty="0">
                <a:latin typeface="Arial" pitchFamily="34" charset="0"/>
                <a:cs typeface="Arial" pitchFamily="34" charset="0"/>
              </a:rPr>
              <a:t>a prediction or inference while providing a justification</a:t>
            </a:r>
          </a:p>
        </p:txBody>
      </p:sp>
      <p:sp>
        <p:nvSpPr>
          <p:cNvPr id="3" name="Title 2"/>
          <p:cNvSpPr>
            <a:spLocks noGrp="1"/>
          </p:cNvSpPr>
          <p:nvPr>
            <p:ph type="title"/>
          </p:nvPr>
        </p:nvSpPr>
        <p:spPr>
          <a:xfrm>
            <a:off x="457200" y="152400"/>
            <a:ext cx="8229600" cy="914400"/>
          </a:xfrm>
        </p:spPr>
        <p:txBody>
          <a:bodyPr>
            <a:normAutofit fontScale="90000"/>
          </a:bodyPr>
          <a:lstStyle/>
          <a:p>
            <a:r>
              <a:rPr lang="en-US" dirty="0" smtClean="0">
                <a:latin typeface="Arial" pitchFamily="34" charset="0"/>
                <a:cs typeface="Arial" pitchFamily="34" charset="0"/>
              </a:rPr>
              <a:t>  Assessment – PHYSICAL SCIENCE</a:t>
            </a:r>
            <a:endParaRPr lang="en-US" dirty="0">
              <a:latin typeface="Arial" pitchFamily="34" charset="0"/>
              <a:cs typeface="Arial" pitchFamily="34" charset="0"/>
            </a:endParaRPr>
          </a:p>
        </p:txBody>
      </p:sp>
    </p:spTree>
    <p:extLst>
      <p:ext uri="{BB962C8B-B14F-4D97-AF65-F5344CB8AC3E}">
        <p14:creationId xmlns:p14="http://schemas.microsoft.com/office/powerpoint/2010/main" val="2448730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876800"/>
          </a:xfrm>
        </p:spPr>
        <p:txBody>
          <a:bodyPr>
            <a:normAutofit fontScale="62500" lnSpcReduction="20000"/>
          </a:bodyPr>
          <a:lstStyle/>
          <a:p>
            <a:endParaRPr lang="en-US" dirty="0"/>
          </a:p>
          <a:p>
            <a:pPr marL="0" indent="0">
              <a:buNone/>
            </a:pPr>
            <a:r>
              <a:rPr lang="en-US" b="1" dirty="0">
                <a:latin typeface="Arial" pitchFamily="34" charset="0"/>
                <a:cs typeface="Arial" pitchFamily="34" charset="0"/>
              </a:rPr>
              <a:t>2010 Science HSPE Test </a:t>
            </a:r>
            <a:r>
              <a:rPr lang="en-US" b="1" dirty="0" smtClean="0">
                <a:latin typeface="Arial" pitchFamily="34" charset="0"/>
                <a:cs typeface="Arial" pitchFamily="34" charset="0"/>
              </a:rPr>
              <a:t>Matrix</a:t>
            </a:r>
          </a:p>
          <a:p>
            <a:pPr marL="0" indent="0">
              <a:buNone/>
            </a:pPr>
            <a:endParaRPr lang="en-US" b="1" dirty="0" smtClean="0">
              <a:latin typeface="Arial" pitchFamily="34" charset="0"/>
              <a:cs typeface="Arial" pitchFamily="34" charset="0"/>
            </a:endParaRPr>
          </a:p>
          <a:p>
            <a:pPr marL="0" indent="0">
              <a:buNone/>
            </a:pPr>
            <a:r>
              <a:rPr lang="en-US" sz="2300" b="1" dirty="0" smtClean="0">
                <a:latin typeface="Arial" pitchFamily="34" charset="0"/>
                <a:cs typeface="Arial" pitchFamily="34" charset="0"/>
              </a:rPr>
              <a:t>Content Strand   	      DOK Level 1</a:t>
            </a:r>
            <a:r>
              <a:rPr lang="en-US" sz="2300" dirty="0">
                <a:latin typeface="Arial" pitchFamily="34" charset="0"/>
                <a:cs typeface="Arial" pitchFamily="34" charset="0"/>
              </a:rPr>
              <a:t>	</a:t>
            </a:r>
            <a:r>
              <a:rPr lang="en-US" sz="2300" b="1" dirty="0" smtClean="0">
                <a:latin typeface="Arial" pitchFamily="34" charset="0"/>
                <a:cs typeface="Arial" pitchFamily="34" charset="0"/>
              </a:rPr>
              <a:t>DOK Level 2</a:t>
            </a:r>
            <a:r>
              <a:rPr lang="en-US" sz="2300" dirty="0">
                <a:latin typeface="Arial" pitchFamily="34" charset="0"/>
                <a:cs typeface="Arial" pitchFamily="34" charset="0"/>
              </a:rPr>
              <a:t>	</a:t>
            </a:r>
            <a:r>
              <a:rPr lang="en-US" sz="2300" b="1" dirty="0" smtClean="0">
                <a:latin typeface="Arial" pitchFamily="34" charset="0"/>
                <a:cs typeface="Arial" pitchFamily="34" charset="0"/>
              </a:rPr>
              <a:t>DOK </a:t>
            </a:r>
            <a:r>
              <a:rPr lang="en-US" sz="2300" b="1" dirty="0">
                <a:latin typeface="Arial" pitchFamily="34" charset="0"/>
                <a:cs typeface="Arial" pitchFamily="34" charset="0"/>
              </a:rPr>
              <a:t>Level 3 </a:t>
            </a:r>
            <a:r>
              <a:rPr lang="en-US" sz="2300" dirty="0">
                <a:latin typeface="Arial" pitchFamily="34" charset="0"/>
                <a:cs typeface="Arial" pitchFamily="34" charset="0"/>
              </a:rPr>
              <a:t>	</a:t>
            </a:r>
            <a:r>
              <a:rPr lang="en-US" sz="2300" b="1" dirty="0">
                <a:latin typeface="Arial" pitchFamily="34" charset="0"/>
                <a:cs typeface="Arial" pitchFamily="34" charset="0"/>
              </a:rPr>
              <a:t>Points</a:t>
            </a:r>
            <a:r>
              <a:rPr lang="en-US" dirty="0">
                <a:latin typeface="Arial" pitchFamily="34" charset="0"/>
                <a:cs typeface="Arial" pitchFamily="34" charset="0"/>
              </a:rPr>
              <a:t>	</a:t>
            </a:r>
          </a:p>
          <a:p>
            <a:pPr marL="0" indent="0">
              <a:buNone/>
            </a:pPr>
            <a:r>
              <a:rPr lang="en-US" dirty="0" smtClean="0">
                <a:latin typeface="Arial" pitchFamily="34" charset="0"/>
                <a:cs typeface="Arial" pitchFamily="34" charset="0"/>
              </a:rPr>
              <a:t>	C1</a:t>
            </a:r>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(Physical Science) 	</a:t>
            </a:r>
            <a:r>
              <a:rPr lang="en-US" dirty="0" smtClean="0">
                <a:latin typeface="Arial" pitchFamily="34" charset="0"/>
                <a:cs typeface="Arial" pitchFamily="34" charset="0"/>
              </a:rPr>
              <a:t>	7</a:t>
            </a:r>
            <a:r>
              <a:rPr lang="en-US" dirty="0">
                <a:latin typeface="Arial" pitchFamily="34" charset="0"/>
                <a:cs typeface="Arial" pitchFamily="34" charset="0"/>
              </a:rPr>
              <a:t>	 </a:t>
            </a:r>
            <a:r>
              <a:rPr lang="en-US" dirty="0" smtClean="0">
                <a:latin typeface="Arial" pitchFamily="34" charset="0"/>
                <a:cs typeface="Arial" pitchFamily="34" charset="0"/>
              </a:rPr>
              <a:t>    10</a:t>
            </a:r>
            <a:r>
              <a:rPr lang="en-US" dirty="0">
                <a:latin typeface="Arial" pitchFamily="34" charset="0"/>
                <a:cs typeface="Arial" pitchFamily="34" charset="0"/>
              </a:rPr>
              <a:t>	</a:t>
            </a:r>
            <a:r>
              <a:rPr lang="en-US" dirty="0" smtClean="0">
                <a:latin typeface="Arial" pitchFamily="34" charset="0"/>
                <a:cs typeface="Arial" pitchFamily="34" charset="0"/>
              </a:rPr>
              <a:t>	     1</a:t>
            </a:r>
            <a:r>
              <a:rPr lang="en-US" dirty="0">
                <a:latin typeface="Arial" pitchFamily="34" charset="0"/>
                <a:cs typeface="Arial" pitchFamily="34" charset="0"/>
              </a:rPr>
              <a:t>	</a:t>
            </a:r>
            <a:r>
              <a:rPr lang="en-US" dirty="0" smtClean="0">
                <a:latin typeface="Arial" pitchFamily="34" charset="0"/>
                <a:cs typeface="Arial" pitchFamily="34" charset="0"/>
              </a:rPr>
              <a:t>	18</a:t>
            </a:r>
            <a:r>
              <a:rPr lang="en-US" dirty="0">
                <a:latin typeface="Arial" pitchFamily="34" charset="0"/>
                <a:cs typeface="Arial" pitchFamily="34" charset="0"/>
              </a:rPr>
              <a:t>	</a:t>
            </a:r>
          </a:p>
          <a:p>
            <a:pPr marL="0" indent="0">
              <a:buNone/>
            </a:pPr>
            <a:r>
              <a:rPr lang="en-US" dirty="0" smtClean="0">
                <a:latin typeface="Arial" pitchFamily="34" charset="0"/>
                <a:cs typeface="Arial" pitchFamily="34" charset="0"/>
              </a:rPr>
              <a:t>	C2</a:t>
            </a:r>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(Life Science)	</a:t>
            </a:r>
            <a:r>
              <a:rPr lang="en-US" dirty="0" smtClean="0">
                <a:latin typeface="Arial" pitchFamily="34" charset="0"/>
                <a:cs typeface="Arial" pitchFamily="34" charset="0"/>
              </a:rPr>
              <a:t>	5</a:t>
            </a:r>
            <a:r>
              <a:rPr lang="en-US" dirty="0">
                <a:latin typeface="Arial" pitchFamily="34" charset="0"/>
                <a:cs typeface="Arial" pitchFamily="34" charset="0"/>
              </a:rPr>
              <a:t>	</a:t>
            </a:r>
            <a:r>
              <a:rPr lang="en-US" dirty="0" smtClean="0">
                <a:latin typeface="Arial" pitchFamily="34" charset="0"/>
                <a:cs typeface="Arial" pitchFamily="34" charset="0"/>
              </a:rPr>
              <a:t>     10</a:t>
            </a:r>
            <a:r>
              <a:rPr lang="en-US" dirty="0">
                <a:latin typeface="Arial" pitchFamily="34" charset="0"/>
                <a:cs typeface="Arial" pitchFamily="34" charset="0"/>
              </a:rPr>
              <a:t>	</a:t>
            </a:r>
            <a:r>
              <a:rPr lang="en-US" dirty="0" smtClean="0">
                <a:latin typeface="Arial" pitchFamily="34" charset="0"/>
                <a:cs typeface="Arial" pitchFamily="34" charset="0"/>
              </a:rPr>
              <a:t>	     3</a:t>
            </a:r>
            <a:r>
              <a:rPr lang="en-US" dirty="0">
                <a:latin typeface="Arial" pitchFamily="34" charset="0"/>
                <a:cs typeface="Arial" pitchFamily="34" charset="0"/>
              </a:rPr>
              <a:t>	</a:t>
            </a:r>
            <a:r>
              <a:rPr lang="en-US" dirty="0" smtClean="0">
                <a:latin typeface="Arial" pitchFamily="34" charset="0"/>
                <a:cs typeface="Arial" pitchFamily="34" charset="0"/>
              </a:rPr>
              <a:t>	18</a:t>
            </a:r>
            <a:r>
              <a:rPr lang="en-US" dirty="0">
                <a:latin typeface="Arial" pitchFamily="34" charset="0"/>
                <a:cs typeface="Arial" pitchFamily="34" charset="0"/>
              </a:rPr>
              <a:t>	</a:t>
            </a:r>
          </a:p>
          <a:p>
            <a:pPr marL="0" indent="0">
              <a:buNone/>
            </a:pPr>
            <a:r>
              <a:rPr lang="en-US" dirty="0" smtClean="0">
                <a:latin typeface="Arial" pitchFamily="34" charset="0"/>
                <a:cs typeface="Arial" pitchFamily="34" charset="0"/>
              </a:rPr>
              <a:t>	C3</a:t>
            </a:r>
            <a:endParaRPr lang="en-US" dirty="0">
              <a:latin typeface="Arial" pitchFamily="34" charset="0"/>
              <a:cs typeface="Arial" pitchFamily="34" charset="0"/>
            </a:endParaRPr>
          </a:p>
          <a:p>
            <a:pPr marL="0" indent="0">
              <a:buNone/>
            </a:pPr>
            <a:r>
              <a:rPr lang="en-US" dirty="0" smtClean="0">
                <a:latin typeface="Arial" pitchFamily="34" charset="0"/>
                <a:cs typeface="Arial" pitchFamily="34" charset="0"/>
              </a:rPr>
              <a:t>(</a:t>
            </a:r>
            <a:r>
              <a:rPr lang="en-US" dirty="0">
                <a:latin typeface="Arial" pitchFamily="34" charset="0"/>
                <a:cs typeface="Arial" pitchFamily="34" charset="0"/>
              </a:rPr>
              <a:t>Earth Science)	</a:t>
            </a:r>
            <a:r>
              <a:rPr lang="en-US" dirty="0" smtClean="0">
                <a:latin typeface="Arial" pitchFamily="34" charset="0"/>
                <a:cs typeface="Arial" pitchFamily="34" charset="0"/>
              </a:rPr>
              <a:t>	5</a:t>
            </a:r>
            <a:r>
              <a:rPr lang="en-US" dirty="0">
                <a:latin typeface="Arial" pitchFamily="34" charset="0"/>
                <a:cs typeface="Arial" pitchFamily="34" charset="0"/>
              </a:rPr>
              <a:t>	</a:t>
            </a:r>
            <a:r>
              <a:rPr lang="en-US" dirty="0" smtClean="0">
                <a:latin typeface="Arial" pitchFamily="34" charset="0"/>
                <a:cs typeface="Arial" pitchFamily="34" charset="0"/>
              </a:rPr>
              <a:t>       7</a:t>
            </a:r>
            <a:r>
              <a:rPr lang="en-US" dirty="0">
                <a:latin typeface="Arial" pitchFamily="34" charset="0"/>
                <a:cs typeface="Arial" pitchFamily="34" charset="0"/>
              </a:rPr>
              <a:t>	</a:t>
            </a:r>
            <a:r>
              <a:rPr lang="en-US" dirty="0" smtClean="0">
                <a:latin typeface="Arial" pitchFamily="34" charset="0"/>
                <a:cs typeface="Arial" pitchFamily="34" charset="0"/>
              </a:rPr>
              <a:t>	     1</a:t>
            </a:r>
            <a:r>
              <a:rPr lang="en-US" dirty="0">
                <a:latin typeface="Arial" pitchFamily="34" charset="0"/>
                <a:cs typeface="Arial" pitchFamily="34" charset="0"/>
              </a:rPr>
              <a:t>	</a:t>
            </a:r>
            <a:r>
              <a:rPr lang="en-US" dirty="0" smtClean="0">
                <a:latin typeface="Arial" pitchFamily="34" charset="0"/>
                <a:cs typeface="Arial" pitchFamily="34" charset="0"/>
              </a:rPr>
              <a:t>	13</a:t>
            </a:r>
            <a:r>
              <a:rPr lang="en-US" dirty="0">
                <a:latin typeface="Arial" pitchFamily="34" charset="0"/>
                <a:cs typeface="Arial" pitchFamily="34" charset="0"/>
              </a:rPr>
              <a:t>	</a:t>
            </a:r>
          </a:p>
          <a:p>
            <a:pPr marL="0" indent="0">
              <a:buNone/>
            </a:pPr>
            <a:r>
              <a:rPr lang="en-US" dirty="0" smtClean="0">
                <a:latin typeface="Arial" pitchFamily="34" charset="0"/>
                <a:cs typeface="Arial" pitchFamily="34" charset="0"/>
              </a:rPr>
              <a:t>	C4</a:t>
            </a:r>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(Nature of Science)	</a:t>
            </a:r>
            <a:r>
              <a:rPr lang="en-US" dirty="0" smtClean="0">
                <a:latin typeface="Arial" pitchFamily="34" charset="0"/>
                <a:cs typeface="Arial" pitchFamily="34" charset="0"/>
              </a:rPr>
              <a:t>	4</a:t>
            </a:r>
            <a:r>
              <a:rPr lang="en-US" dirty="0">
                <a:latin typeface="Arial" pitchFamily="34" charset="0"/>
                <a:cs typeface="Arial" pitchFamily="34" charset="0"/>
              </a:rPr>
              <a:t>	</a:t>
            </a:r>
            <a:r>
              <a:rPr lang="en-US" dirty="0" smtClean="0">
                <a:latin typeface="Arial" pitchFamily="34" charset="0"/>
                <a:cs typeface="Arial" pitchFamily="34" charset="0"/>
              </a:rPr>
              <a:t>      6</a:t>
            </a:r>
            <a:r>
              <a:rPr lang="en-US" dirty="0">
                <a:latin typeface="Arial" pitchFamily="34" charset="0"/>
                <a:cs typeface="Arial" pitchFamily="34" charset="0"/>
              </a:rPr>
              <a:t>	</a:t>
            </a:r>
            <a:r>
              <a:rPr lang="en-US" dirty="0" smtClean="0">
                <a:latin typeface="Arial" pitchFamily="34" charset="0"/>
                <a:cs typeface="Arial" pitchFamily="34" charset="0"/>
              </a:rPr>
              <a:t>	     1</a:t>
            </a:r>
            <a:r>
              <a:rPr lang="en-US" dirty="0">
                <a:latin typeface="Arial" pitchFamily="34" charset="0"/>
                <a:cs typeface="Arial" pitchFamily="34" charset="0"/>
              </a:rPr>
              <a:t>	</a:t>
            </a:r>
            <a:r>
              <a:rPr lang="en-US" dirty="0" smtClean="0">
                <a:latin typeface="Arial" pitchFamily="34" charset="0"/>
                <a:cs typeface="Arial" pitchFamily="34" charset="0"/>
              </a:rPr>
              <a:t>	11</a:t>
            </a:r>
            <a:r>
              <a:rPr lang="en-US" dirty="0">
                <a:latin typeface="Arial" pitchFamily="34" charset="0"/>
                <a:cs typeface="Arial" pitchFamily="34" charset="0"/>
              </a:rPr>
              <a:t>	</a:t>
            </a:r>
          </a:p>
          <a:p>
            <a:pPr marL="0" indent="0">
              <a:buNone/>
            </a:pPr>
            <a:r>
              <a:rPr lang="en-US" dirty="0" smtClean="0">
                <a:latin typeface="Arial" pitchFamily="34" charset="0"/>
                <a:cs typeface="Arial" pitchFamily="34" charset="0"/>
              </a:rPr>
              <a:t>Items</a:t>
            </a:r>
            <a:r>
              <a:rPr lang="en-US" dirty="0">
                <a:latin typeface="Arial" pitchFamily="34" charset="0"/>
                <a:cs typeface="Arial" pitchFamily="34" charset="0"/>
              </a:rPr>
              <a:t>	</a:t>
            </a:r>
            <a:r>
              <a:rPr lang="en-US" dirty="0" smtClean="0">
                <a:latin typeface="Arial" pitchFamily="34" charset="0"/>
                <a:cs typeface="Arial" pitchFamily="34" charset="0"/>
              </a:rPr>
              <a:t>		21 	    33		      6		60</a:t>
            </a:r>
            <a:endParaRPr lang="en-US" dirty="0">
              <a:latin typeface="Arial" pitchFamily="34" charset="0"/>
              <a:cs typeface="Arial" pitchFamily="34" charset="0"/>
            </a:endParaRPr>
          </a:p>
          <a:p>
            <a:pPr marL="0" indent="0">
              <a:buNone/>
            </a:pPr>
            <a:r>
              <a:rPr lang="en-US" dirty="0">
                <a:latin typeface="Arial" pitchFamily="34" charset="0"/>
                <a:cs typeface="Arial" pitchFamily="34" charset="0"/>
              </a:rPr>
              <a:t>	</a:t>
            </a:r>
            <a:r>
              <a:rPr lang="en-US" dirty="0" smtClean="0">
                <a:latin typeface="Arial" pitchFamily="34" charset="0"/>
                <a:cs typeface="Arial" pitchFamily="34" charset="0"/>
              </a:rPr>
              <a:t>		(35%)</a:t>
            </a:r>
            <a:r>
              <a:rPr lang="en-US" dirty="0">
                <a:latin typeface="Arial" pitchFamily="34" charset="0"/>
                <a:cs typeface="Arial" pitchFamily="34" charset="0"/>
              </a:rPr>
              <a:t>	</a:t>
            </a:r>
            <a:r>
              <a:rPr lang="en-US" dirty="0" smtClean="0">
                <a:latin typeface="Arial" pitchFamily="34" charset="0"/>
                <a:cs typeface="Arial" pitchFamily="34" charset="0"/>
              </a:rPr>
              <a:t>(</a:t>
            </a:r>
            <a:r>
              <a:rPr lang="en-US" dirty="0">
                <a:latin typeface="Arial" pitchFamily="34" charset="0"/>
                <a:cs typeface="Arial" pitchFamily="34" charset="0"/>
              </a:rPr>
              <a:t>55</a:t>
            </a:r>
            <a:r>
              <a:rPr lang="en-US" dirty="0" smtClean="0">
                <a:latin typeface="Arial" pitchFamily="34" charset="0"/>
                <a:cs typeface="Arial" pitchFamily="34" charset="0"/>
              </a:rPr>
              <a:t>%)</a:t>
            </a:r>
            <a:r>
              <a:rPr lang="en-US" dirty="0">
                <a:latin typeface="Arial" pitchFamily="34" charset="0"/>
                <a:cs typeface="Arial" pitchFamily="34" charset="0"/>
              </a:rPr>
              <a:t>	</a:t>
            </a:r>
            <a:r>
              <a:rPr lang="en-US" dirty="0" smtClean="0">
                <a:latin typeface="Arial" pitchFamily="34" charset="0"/>
                <a:cs typeface="Arial" pitchFamily="34" charset="0"/>
              </a:rPr>
              <a:t>	(</a:t>
            </a:r>
            <a:r>
              <a:rPr lang="en-US" dirty="0">
                <a:latin typeface="Arial" pitchFamily="34" charset="0"/>
                <a:cs typeface="Arial" pitchFamily="34" charset="0"/>
              </a:rPr>
              <a:t>10</a:t>
            </a:r>
            <a:r>
              <a:rPr lang="en-US" dirty="0" smtClean="0">
                <a:latin typeface="Arial" pitchFamily="34" charset="0"/>
                <a:cs typeface="Arial" pitchFamily="34" charset="0"/>
              </a:rPr>
              <a:t>%)</a:t>
            </a:r>
            <a:r>
              <a:rPr lang="en-US" dirty="0">
                <a:latin typeface="Arial" pitchFamily="34" charset="0"/>
                <a:cs typeface="Arial" pitchFamily="34" charset="0"/>
              </a:rPr>
              <a:t>	</a:t>
            </a:r>
          </a:p>
          <a:p>
            <a:endParaRPr lang="en-US" dirty="0"/>
          </a:p>
        </p:txBody>
      </p:sp>
      <p:sp>
        <p:nvSpPr>
          <p:cNvPr id="3" name="Title 2"/>
          <p:cNvSpPr>
            <a:spLocks noGrp="1"/>
          </p:cNvSpPr>
          <p:nvPr>
            <p:ph type="title"/>
          </p:nvPr>
        </p:nvSpPr>
        <p:spPr>
          <a:xfrm>
            <a:off x="457200" y="152400"/>
            <a:ext cx="8229600" cy="990600"/>
          </a:xfrm>
        </p:spPr>
        <p:txBody>
          <a:bodyPr>
            <a:normAutofit fontScale="90000"/>
          </a:bodyPr>
          <a:lstStyle/>
          <a:p>
            <a:r>
              <a:rPr lang="en-US" dirty="0" smtClean="0">
                <a:latin typeface="Arial" pitchFamily="34" charset="0"/>
                <a:cs typeface="Arial" pitchFamily="34" charset="0"/>
              </a:rPr>
              <a:t>Assessment – PHYSICAL SCIENCE</a:t>
            </a:r>
            <a:endParaRPr lang="en-US" dirty="0">
              <a:latin typeface="Arial" pitchFamily="34" charset="0"/>
              <a:cs typeface="Arial" pitchFamily="34" charset="0"/>
            </a:endParaRPr>
          </a:p>
        </p:txBody>
      </p:sp>
    </p:spTree>
    <p:extLst>
      <p:ext uri="{BB962C8B-B14F-4D97-AF65-F5344CB8AC3E}">
        <p14:creationId xmlns:p14="http://schemas.microsoft.com/office/powerpoint/2010/main" val="2103854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876800"/>
          </a:xfrm>
        </p:spPr>
        <p:txBody>
          <a:bodyPr>
            <a:normAutofit fontScale="92500"/>
          </a:bodyPr>
          <a:lstStyle/>
          <a:p>
            <a:endParaRPr lang="en-US" dirty="0"/>
          </a:p>
          <a:p>
            <a:pPr marL="0" indent="0">
              <a:buNone/>
            </a:pPr>
            <a:r>
              <a:rPr lang="en-US" sz="2300" b="1" dirty="0" smtClean="0">
                <a:latin typeface="Arial" pitchFamily="34" charset="0"/>
                <a:cs typeface="Arial" pitchFamily="34" charset="0"/>
              </a:rPr>
              <a:t>Science </a:t>
            </a:r>
            <a:r>
              <a:rPr lang="en-US" sz="2300" b="1" dirty="0">
                <a:latin typeface="Arial" pitchFamily="34" charset="0"/>
                <a:cs typeface="Arial" pitchFamily="34" charset="0"/>
              </a:rPr>
              <a:t>HSPE </a:t>
            </a:r>
            <a:r>
              <a:rPr lang="en-US" sz="2300" b="1" dirty="0" smtClean="0">
                <a:latin typeface="Arial" pitchFamily="34" charset="0"/>
                <a:cs typeface="Arial" pitchFamily="34" charset="0"/>
              </a:rPr>
              <a:t>Standards - Matter</a:t>
            </a:r>
          </a:p>
          <a:p>
            <a:pPr marL="0" indent="0">
              <a:buNone/>
            </a:pPr>
            <a:endParaRPr lang="en-US" sz="2300" b="1" dirty="0" smtClean="0">
              <a:latin typeface="Arial" pitchFamily="34" charset="0"/>
              <a:cs typeface="Arial" pitchFamily="34" charset="0"/>
            </a:endParaRPr>
          </a:p>
          <a:p>
            <a:pPr marL="0" indent="0">
              <a:buNone/>
            </a:pPr>
            <a:r>
              <a:rPr lang="en-US" sz="2300" b="1" i="1" dirty="0">
                <a:latin typeface="Arial" pitchFamily="34" charset="0"/>
                <a:cs typeface="Arial" pitchFamily="34" charset="0"/>
              </a:rPr>
              <a:t>P</a:t>
            </a:r>
            <a:r>
              <a:rPr lang="en-US" sz="2300" b="1" i="1" dirty="0" smtClean="0">
                <a:latin typeface="Arial" pitchFamily="34" charset="0"/>
                <a:cs typeface="Arial" pitchFamily="34" charset="0"/>
              </a:rPr>
              <a:t>.12.A.1 </a:t>
            </a:r>
            <a:r>
              <a:rPr lang="en-US" sz="2300" b="1" i="1" dirty="0">
                <a:latin typeface="Arial" pitchFamily="34" charset="0"/>
                <a:cs typeface="Arial" pitchFamily="34" charset="0"/>
              </a:rPr>
              <a:t>Students know </a:t>
            </a:r>
            <a:r>
              <a:rPr lang="en-US" sz="2300" b="1" i="1" dirty="0" smtClean="0">
                <a:latin typeface="Arial" pitchFamily="34" charset="0"/>
                <a:cs typeface="Arial" pitchFamily="34" charset="0"/>
              </a:rPr>
              <a:t>different molecular arrangements and motions account for the different physical properties of solids, liquids and gases. E/S</a:t>
            </a:r>
            <a:endParaRPr lang="en-US" sz="2300" b="1" i="1" dirty="0">
              <a:latin typeface="Arial" pitchFamily="34" charset="0"/>
              <a:cs typeface="Arial" pitchFamily="34" charset="0"/>
            </a:endParaRPr>
          </a:p>
          <a:p>
            <a:pPr lvl="1"/>
            <a:r>
              <a:rPr lang="en-US" sz="2300" dirty="0" smtClean="0">
                <a:latin typeface="Arial" pitchFamily="34" charset="0"/>
                <a:cs typeface="Arial" pitchFamily="34" charset="0"/>
              </a:rPr>
              <a:t> </a:t>
            </a:r>
            <a:r>
              <a:rPr lang="en-US" sz="2300" i="1" dirty="0">
                <a:latin typeface="Arial" pitchFamily="34" charset="0"/>
                <a:cs typeface="Arial" pitchFamily="34" charset="0"/>
              </a:rPr>
              <a:t>Given a </a:t>
            </a:r>
            <a:r>
              <a:rPr lang="en-US" sz="2300" i="1" dirty="0" smtClean="0">
                <a:latin typeface="Arial" pitchFamily="34" charset="0"/>
                <a:cs typeface="Arial" pitchFamily="34" charset="0"/>
              </a:rPr>
              <a:t>diagram, choose the molecular arrangement that best describes a solid, liquid or gas.</a:t>
            </a:r>
          </a:p>
          <a:p>
            <a:pPr lvl="1"/>
            <a:r>
              <a:rPr lang="en-US" sz="2300" dirty="0" smtClean="0">
                <a:latin typeface="Arial" pitchFamily="34" charset="0"/>
                <a:cs typeface="Arial" pitchFamily="34" charset="0"/>
              </a:rPr>
              <a:t> </a:t>
            </a:r>
            <a:r>
              <a:rPr lang="en-US" sz="2300" i="1" dirty="0" smtClean="0">
                <a:latin typeface="Arial" pitchFamily="34" charset="0"/>
                <a:cs typeface="Arial" pitchFamily="34" charset="0"/>
              </a:rPr>
              <a:t>Recognize the differences between solids, liquids and gases.</a:t>
            </a:r>
          </a:p>
          <a:p>
            <a:pPr lvl="1"/>
            <a:r>
              <a:rPr lang="en-US" sz="2300" i="1" dirty="0">
                <a:latin typeface="Arial" pitchFamily="34" charset="0"/>
                <a:cs typeface="Arial" pitchFamily="34" charset="0"/>
              </a:rPr>
              <a:t> </a:t>
            </a:r>
            <a:r>
              <a:rPr lang="en-US" sz="2300" i="1" dirty="0" smtClean="0">
                <a:latin typeface="Arial" pitchFamily="34" charset="0"/>
                <a:cs typeface="Arial" pitchFamily="34" charset="0"/>
              </a:rPr>
              <a:t>Analyze the motion of particles in solids, liquids and gases.</a:t>
            </a:r>
          </a:p>
          <a:p>
            <a:pPr lvl="1"/>
            <a:r>
              <a:rPr lang="en-US" sz="2300" i="1" dirty="0">
                <a:latin typeface="Arial" pitchFamily="34" charset="0"/>
                <a:cs typeface="Arial" pitchFamily="34" charset="0"/>
              </a:rPr>
              <a:t> </a:t>
            </a:r>
            <a:r>
              <a:rPr lang="en-US" sz="2300" i="1" dirty="0" smtClean="0">
                <a:latin typeface="Arial" pitchFamily="34" charset="0"/>
                <a:cs typeface="Arial" pitchFamily="34" charset="0"/>
              </a:rPr>
              <a:t>Explain properties of the states of matter using the kinetic-molecular theory.</a:t>
            </a:r>
          </a:p>
          <a:p>
            <a:pPr marL="365760" lvl="1" indent="0">
              <a:buNone/>
            </a:pPr>
            <a:endParaRPr lang="en-US" sz="2300" i="1" dirty="0">
              <a:latin typeface="Arial" pitchFamily="34" charset="0"/>
              <a:cs typeface="Arial" pitchFamily="34" charset="0"/>
            </a:endParaRPr>
          </a:p>
        </p:txBody>
      </p:sp>
      <p:sp>
        <p:nvSpPr>
          <p:cNvPr id="3" name="Title 2"/>
          <p:cNvSpPr>
            <a:spLocks noGrp="1"/>
          </p:cNvSpPr>
          <p:nvPr>
            <p:ph type="title"/>
          </p:nvPr>
        </p:nvSpPr>
        <p:spPr>
          <a:xfrm>
            <a:off x="457200" y="152400"/>
            <a:ext cx="8229600" cy="990600"/>
          </a:xfrm>
        </p:spPr>
        <p:txBody>
          <a:bodyPr>
            <a:normAutofit fontScale="90000"/>
          </a:bodyPr>
          <a:lstStyle/>
          <a:p>
            <a:r>
              <a:rPr lang="en-US" dirty="0" smtClean="0">
                <a:latin typeface="Arial" pitchFamily="34" charset="0"/>
                <a:cs typeface="Arial" pitchFamily="34" charset="0"/>
              </a:rPr>
              <a:t>Assessment – PHYSICAL SCIENCE</a:t>
            </a:r>
            <a:endParaRPr lang="en-US" dirty="0">
              <a:latin typeface="Arial" pitchFamily="34" charset="0"/>
              <a:cs typeface="Arial" pitchFamily="34" charset="0"/>
            </a:endParaRPr>
          </a:p>
        </p:txBody>
      </p:sp>
    </p:spTree>
    <p:extLst>
      <p:ext uri="{BB962C8B-B14F-4D97-AF65-F5344CB8AC3E}">
        <p14:creationId xmlns:p14="http://schemas.microsoft.com/office/powerpoint/2010/main" val="3198506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876800"/>
          </a:xfrm>
        </p:spPr>
        <p:txBody>
          <a:bodyPr>
            <a:normAutofit fontScale="92500" lnSpcReduction="20000"/>
          </a:bodyPr>
          <a:lstStyle/>
          <a:p>
            <a:pPr marL="0" indent="0">
              <a:buNone/>
            </a:pPr>
            <a:r>
              <a:rPr lang="en-US" sz="2300" b="1" dirty="0" smtClean="0">
                <a:latin typeface="Arial" pitchFamily="34" charset="0"/>
                <a:cs typeface="Arial" pitchFamily="34" charset="0"/>
              </a:rPr>
              <a:t>Science </a:t>
            </a:r>
            <a:r>
              <a:rPr lang="en-US" sz="2300" b="1" dirty="0">
                <a:latin typeface="Arial" pitchFamily="34" charset="0"/>
                <a:cs typeface="Arial" pitchFamily="34" charset="0"/>
              </a:rPr>
              <a:t>HSPE </a:t>
            </a:r>
            <a:r>
              <a:rPr lang="en-US" sz="2300" b="1" dirty="0" smtClean="0">
                <a:latin typeface="Arial" pitchFamily="34" charset="0"/>
                <a:cs typeface="Arial" pitchFamily="34" charset="0"/>
              </a:rPr>
              <a:t>Standards - Matter</a:t>
            </a:r>
          </a:p>
          <a:p>
            <a:pPr marL="365760" lvl="1" indent="0">
              <a:buNone/>
            </a:pPr>
            <a:endParaRPr lang="en-US" sz="2300" i="1" dirty="0">
              <a:latin typeface="Arial" pitchFamily="34" charset="0"/>
              <a:cs typeface="Arial" pitchFamily="34" charset="0"/>
            </a:endParaRPr>
          </a:p>
          <a:p>
            <a:pPr marL="0" indent="0">
              <a:buNone/>
            </a:pPr>
            <a:r>
              <a:rPr lang="en-US" sz="2300" b="1" i="1" dirty="0">
                <a:latin typeface="Arial" pitchFamily="34" charset="0"/>
                <a:cs typeface="Arial" pitchFamily="34" charset="0"/>
              </a:rPr>
              <a:t>P</a:t>
            </a:r>
            <a:r>
              <a:rPr lang="en-US" sz="2300" b="1" i="1" dirty="0" smtClean="0">
                <a:latin typeface="Arial" pitchFamily="34" charset="0"/>
                <a:cs typeface="Arial" pitchFamily="34" charset="0"/>
              </a:rPr>
              <a:t>.12.A.2 </a:t>
            </a:r>
            <a:r>
              <a:rPr lang="en-US" sz="2300" b="1" i="1" dirty="0">
                <a:latin typeface="Arial" pitchFamily="34" charset="0"/>
                <a:cs typeface="Arial" pitchFamily="34" charset="0"/>
              </a:rPr>
              <a:t>Students know </a:t>
            </a:r>
            <a:r>
              <a:rPr lang="en-US" sz="2300" b="1" i="1" dirty="0" smtClean="0">
                <a:latin typeface="Arial" pitchFamily="34" charset="0"/>
                <a:cs typeface="Arial" pitchFamily="34" charset="0"/>
              </a:rPr>
              <a:t>elements in the periodic table are arranged into groups and periods by repeating patterns and relationships. </a:t>
            </a:r>
            <a:r>
              <a:rPr lang="en-US" sz="2300" b="1" i="1" dirty="0">
                <a:latin typeface="Arial" pitchFamily="34" charset="0"/>
                <a:cs typeface="Arial" pitchFamily="34" charset="0"/>
              </a:rPr>
              <a:t>E</a:t>
            </a:r>
            <a:r>
              <a:rPr lang="en-US" sz="2300" b="1" i="1" dirty="0" smtClean="0">
                <a:latin typeface="Arial" pitchFamily="34" charset="0"/>
                <a:cs typeface="Arial" pitchFamily="34" charset="0"/>
              </a:rPr>
              <a:t>/S</a:t>
            </a:r>
          </a:p>
          <a:p>
            <a:pPr lvl="1"/>
            <a:r>
              <a:rPr lang="en-US" sz="2300" i="1" dirty="0" smtClean="0">
                <a:latin typeface="Arial" pitchFamily="34" charset="0"/>
                <a:cs typeface="Arial" pitchFamily="34" charset="0"/>
              </a:rPr>
              <a:t>Explain why elements in the main groups (metals, nonmetals, alkali metals, alkaline earths, halogens and noble (inert) gases on the periodic table have similar properties.</a:t>
            </a:r>
          </a:p>
          <a:p>
            <a:pPr lvl="1"/>
            <a:r>
              <a:rPr lang="en-US" sz="2300" i="1" dirty="0" smtClean="0">
                <a:latin typeface="Arial" pitchFamily="34" charset="0"/>
                <a:cs typeface="Arial" pitchFamily="34" charset="0"/>
              </a:rPr>
              <a:t>Identify the positions of metals and nonmetals on the periodic table.</a:t>
            </a:r>
          </a:p>
          <a:p>
            <a:pPr lvl="1"/>
            <a:r>
              <a:rPr lang="en-US" sz="2300" i="1" dirty="0">
                <a:latin typeface="Arial" pitchFamily="34" charset="0"/>
                <a:cs typeface="Arial" pitchFamily="34" charset="0"/>
              </a:rPr>
              <a:t> </a:t>
            </a:r>
            <a:r>
              <a:rPr lang="en-US" sz="2300" i="1" dirty="0" smtClean="0">
                <a:latin typeface="Arial" pitchFamily="34" charset="0"/>
                <a:cs typeface="Arial" pitchFamily="34" charset="0"/>
              </a:rPr>
              <a:t>Classify elements as metals and nonmetals.</a:t>
            </a:r>
          </a:p>
          <a:p>
            <a:pPr lvl="1"/>
            <a:r>
              <a:rPr lang="en-US" sz="2300" i="1" dirty="0" smtClean="0">
                <a:latin typeface="Arial" pitchFamily="34" charset="0"/>
                <a:cs typeface="Arial" pitchFamily="34" charset="0"/>
              </a:rPr>
              <a:t>Predict periodic trends in atomic mass and atomic number.</a:t>
            </a:r>
          </a:p>
          <a:p>
            <a:pPr lvl="1"/>
            <a:r>
              <a:rPr lang="en-US" sz="2300" i="1" dirty="0">
                <a:latin typeface="Arial" pitchFamily="34" charset="0"/>
                <a:cs typeface="Arial" pitchFamily="34" charset="0"/>
              </a:rPr>
              <a:t> </a:t>
            </a:r>
            <a:r>
              <a:rPr lang="en-US" sz="2300" i="1" dirty="0" smtClean="0">
                <a:latin typeface="Arial" pitchFamily="34" charset="0"/>
                <a:cs typeface="Arial" pitchFamily="34" charset="0"/>
              </a:rPr>
              <a:t>Recognize the difference between the atomic number and the atomic mass of an element.</a:t>
            </a:r>
          </a:p>
          <a:p>
            <a:pPr lvl="1"/>
            <a:r>
              <a:rPr lang="en-US" sz="2300" i="1" dirty="0" smtClean="0">
                <a:latin typeface="Arial" pitchFamily="34" charset="0"/>
                <a:cs typeface="Arial" pitchFamily="34" charset="0"/>
              </a:rPr>
              <a:t>Calculate the number of electrons, protons, and neutrons given the atomic number and atomic mass for a given isotope of an element in the period table. (See also P.12.A.8)</a:t>
            </a:r>
          </a:p>
          <a:p>
            <a:pPr lvl="1"/>
            <a:endParaRPr lang="en-US" sz="2300" i="1" dirty="0">
              <a:latin typeface="Arial" pitchFamily="34" charset="0"/>
              <a:cs typeface="Arial" pitchFamily="34" charset="0"/>
            </a:endParaRPr>
          </a:p>
        </p:txBody>
      </p:sp>
      <p:sp>
        <p:nvSpPr>
          <p:cNvPr id="3" name="Title 2"/>
          <p:cNvSpPr>
            <a:spLocks noGrp="1"/>
          </p:cNvSpPr>
          <p:nvPr>
            <p:ph type="title"/>
          </p:nvPr>
        </p:nvSpPr>
        <p:spPr>
          <a:xfrm>
            <a:off x="457200" y="152400"/>
            <a:ext cx="8229600" cy="990600"/>
          </a:xfrm>
        </p:spPr>
        <p:txBody>
          <a:bodyPr>
            <a:normAutofit fontScale="90000"/>
          </a:bodyPr>
          <a:lstStyle/>
          <a:p>
            <a:r>
              <a:rPr lang="en-US" dirty="0" smtClean="0">
                <a:latin typeface="Arial" pitchFamily="34" charset="0"/>
                <a:cs typeface="Arial" pitchFamily="34" charset="0"/>
              </a:rPr>
              <a:t>Assessment – PHYSICAL SCIENCE</a:t>
            </a:r>
            <a:endParaRPr lang="en-US" dirty="0">
              <a:latin typeface="Arial" pitchFamily="34" charset="0"/>
              <a:cs typeface="Arial" pitchFamily="34" charset="0"/>
            </a:endParaRPr>
          </a:p>
        </p:txBody>
      </p:sp>
    </p:spTree>
    <p:extLst>
      <p:ext uri="{BB962C8B-B14F-4D97-AF65-F5344CB8AC3E}">
        <p14:creationId xmlns:p14="http://schemas.microsoft.com/office/powerpoint/2010/main" val="3791527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876800"/>
          </a:xfrm>
        </p:spPr>
        <p:txBody>
          <a:bodyPr>
            <a:normAutofit fontScale="85000" lnSpcReduction="20000"/>
          </a:bodyPr>
          <a:lstStyle/>
          <a:p>
            <a:pPr marL="0" indent="0">
              <a:buNone/>
            </a:pPr>
            <a:r>
              <a:rPr lang="en-US" sz="2300" b="1" dirty="0" smtClean="0">
                <a:latin typeface="Arial" pitchFamily="34" charset="0"/>
                <a:cs typeface="Arial" pitchFamily="34" charset="0"/>
              </a:rPr>
              <a:t>Science </a:t>
            </a:r>
            <a:r>
              <a:rPr lang="en-US" sz="2300" b="1" dirty="0">
                <a:latin typeface="Arial" pitchFamily="34" charset="0"/>
                <a:cs typeface="Arial" pitchFamily="34" charset="0"/>
              </a:rPr>
              <a:t>HSPE </a:t>
            </a:r>
            <a:r>
              <a:rPr lang="en-US" sz="2300" b="1" dirty="0" smtClean="0">
                <a:latin typeface="Arial" pitchFamily="34" charset="0"/>
                <a:cs typeface="Arial" pitchFamily="34" charset="0"/>
              </a:rPr>
              <a:t>Standards - Matter</a:t>
            </a:r>
          </a:p>
          <a:p>
            <a:pPr marL="365760" lvl="1" indent="0">
              <a:buNone/>
            </a:pPr>
            <a:endParaRPr lang="en-US" sz="2300" i="1" dirty="0">
              <a:latin typeface="Arial" pitchFamily="34" charset="0"/>
              <a:cs typeface="Arial" pitchFamily="34" charset="0"/>
            </a:endParaRPr>
          </a:p>
          <a:p>
            <a:pPr marL="0" indent="0">
              <a:buNone/>
            </a:pPr>
            <a:r>
              <a:rPr lang="en-US" sz="2300" b="1" i="1" dirty="0" smtClean="0">
                <a:latin typeface="Arial" pitchFamily="34" charset="0"/>
                <a:cs typeface="Arial" pitchFamily="34" charset="0"/>
              </a:rPr>
              <a:t>P.12.A.3 </a:t>
            </a:r>
            <a:r>
              <a:rPr lang="en-US" sz="2300" b="1" i="1" dirty="0">
                <a:latin typeface="Arial" pitchFamily="34" charset="0"/>
                <a:cs typeface="Arial" pitchFamily="34" charset="0"/>
              </a:rPr>
              <a:t>Students know </a:t>
            </a:r>
            <a:r>
              <a:rPr lang="en-US" sz="2300" b="1" i="1" dirty="0" smtClean="0">
                <a:latin typeface="Arial" pitchFamily="34" charset="0"/>
                <a:cs typeface="Arial" pitchFamily="34" charset="0"/>
              </a:rPr>
              <a:t>identifiable properties can be used to separate mixtures. E/S</a:t>
            </a:r>
          </a:p>
          <a:p>
            <a:pPr lvl="1"/>
            <a:r>
              <a:rPr lang="en-US" sz="2300" i="1" dirty="0" smtClean="0">
                <a:latin typeface="Arial" pitchFamily="34" charset="0"/>
                <a:cs typeface="Arial" pitchFamily="34" charset="0"/>
              </a:rPr>
              <a:t>Identify </a:t>
            </a:r>
            <a:r>
              <a:rPr lang="en-US" sz="2300" i="1" dirty="0">
                <a:latin typeface="Arial" pitchFamily="34" charset="0"/>
                <a:cs typeface="Arial" pitchFamily="34" charset="0"/>
              </a:rPr>
              <a:t>mixtures and compounds.</a:t>
            </a:r>
          </a:p>
          <a:p>
            <a:pPr lvl="1"/>
            <a:r>
              <a:rPr lang="en-US" sz="2300" i="1" dirty="0">
                <a:latin typeface="Arial" pitchFamily="34" charset="0"/>
                <a:cs typeface="Arial" pitchFamily="34" charset="0"/>
              </a:rPr>
              <a:t>Identify heterogeneous and homogeneous mixtures.</a:t>
            </a:r>
          </a:p>
          <a:p>
            <a:pPr lvl="1"/>
            <a:r>
              <a:rPr lang="en-US" sz="2300" i="1" dirty="0">
                <a:latin typeface="Arial" pitchFamily="34" charset="0"/>
                <a:cs typeface="Arial" pitchFamily="34" charset="0"/>
              </a:rPr>
              <a:t>Design separation processes bases on properties (e.g. magnetism, solubility, density, boiling point, and properties that lend themselves to mechanical sorting).</a:t>
            </a:r>
          </a:p>
          <a:p>
            <a:pPr marL="0" indent="0">
              <a:buNone/>
            </a:pPr>
            <a:endParaRPr lang="en-US" sz="2300" b="1" i="1" dirty="0" smtClean="0">
              <a:latin typeface="Arial" pitchFamily="34" charset="0"/>
              <a:cs typeface="Arial" pitchFamily="34" charset="0"/>
            </a:endParaRPr>
          </a:p>
          <a:p>
            <a:pPr marL="0" lvl="1" indent="0">
              <a:spcBef>
                <a:spcPts val="600"/>
              </a:spcBef>
              <a:buClr>
                <a:schemeClr val="accent2"/>
              </a:buClr>
              <a:buNone/>
            </a:pPr>
            <a:r>
              <a:rPr lang="en-US" sz="2300" b="1" i="1" dirty="0" smtClean="0">
                <a:solidFill>
                  <a:schemeClr val="tx1"/>
                </a:solidFill>
                <a:latin typeface="Arial" pitchFamily="34" charset="0"/>
                <a:cs typeface="Arial" pitchFamily="34" charset="0"/>
              </a:rPr>
              <a:t>P.12.A.4 </a:t>
            </a:r>
            <a:r>
              <a:rPr lang="en-US" sz="2300" b="1" i="1" dirty="0">
                <a:solidFill>
                  <a:schemeClr val="tx1"/>
                </a:solidFill>
                <a:latin typeface="Arial" pitchFamily="34" charset="0"/>
                <a:cs typeface="Arial" pitchFamily="34" charset="0"/>
              </a:rPr>
              <a:t>Students know </a:t>
            </a:r>
            <a:r>
              <a:rPr lang="en-US" sz="2300" b="1" i="1" dirty="0" smtClean="0">
                <a:solidFill>
                  <a:schemeClr val="tx1"/>
                </a:solidFill>
                <a:latin typeface="Arial" pitchFamily="34" charset="0"/>
                <a:cs typeface="Arial" pitchFamily="34" charset="0"/>
              </a:rPr>
              <a:t>atoms bond with one another by transferring or sharing electrons. E/S</a:t>
            </a:r>
            <a:r>
              <a:rPr lang="en-US" sz="2300" i="1" dirty="0" smtClean="0">
                <a:latin typeface="Arial" pitchFamily="34" charset="0"/>
                <a:cs typeface="Arial" pitchFamily="34" charset="0"/>
              </a:rPr>
              <a:t>.</a:t>
            </a:r>
          </a:p>
          <a:p>
            <a:pPr lvl="1"/>
            <a:r>
              <a:rPr lang="en-US" sz="2300" i="1" dirty="0">
                <a:latin typeface="Arial" pitchFamily="34" charset="0"/>
                <a:cs typeface="Arial" pitchFamily="34" charset="0"/>
              </a:rPr>
              <a:t> </a:t>
            </a:r>
            <a:r>
              <a:rPr lang="en-US" sz="2300" i="1" dirty="0" smtClean="0">
                <a:latin typeface="Arial" pitchFamily="34" charset="0"/>
                <a:cs typeface="Arial" pitchFamily="34" charset="0"/>
              </a:rPr>
              <a:t>Recognize that bonding electrons are outer electrons.</a:t>
            </a:r>
          </a:p>
          <a:p>
            <a:pPr lvl="1"/>
            <a:r>
              <a:rPr lang="en-US" sz="2300" i="1" dirty="0" smtClean="0">
                <a:latin typeface="Arial" pitchFamily="34" charset="0"/>
                <a:cs typeface="Arial" pitchFamily="34" charset="0"/>
              </a:rPr>
              <a:t>Explain the difference between ionic and covalent bonding.</a:t>
            </a:r>
          </a:p>
          <a:p>
            <a:pPr lvl="1"/>
            <a:r>
              <a:rPr lang="en-US" sz="2300" i="1" dirty="0" smtClean="0">
                <a:latin typeface="Arial" pitchFamily="34" charset="0"/>
                <a:cs typeface="Arial" pitchFamily="34" charset="0"/>
              </a:rPr>
              <a:t>Predict bond type based on relative positions in the periodic table (e.g., alkali metal and halogen, and typical organic compounds).</a:t>
            </a:r>
          </a:p>
          <a:p>
            <a:pPr lvl="1"/>
            <a:endParaRPr lang="en-US" sz="2300" i="1" dirty="0">
              <a:latin typeface="Arial" pitchFamily="34" charset="0"/>
              <a:cs typeface="Arial" pitchFamily="34" charset="0"/>
            </a:endParaRPr>
          </a:p>
        </p:txBody>
      </p:sp>
      <p:sp>
        <p:nvSpPr>
          <p:cNvPr id="3" name="Title 2"/>
          <p:cNvSpPr>
            <a:spLocks noGrp="1"/>
          </p:cNvSpPr>
          <p:nvPr>
            <p:ph type="title"/>
          </p:nvPr>
        </p:nvSpPr>
        <p:spPr>
          <a:xfrm>
            <a:off x="457200" y="152400"/>
            <a:ext cx="8229600" cy="990600"/>
          </a:xfrm>
        </p:spPr>
        <p:txBody>
          <a:bodyPr>
            <a:normAutofit fontScale="90000"/>
          </a:bodyPr>
          <a:lstStyle/>
          <a:p>
            <a:r>
              <a:rPr lang="en-US" dirty="0" smtClean="0">
                <a:latin typeface="Arial" pitchFamily="34" charset="0"/>
                <a:cs typeface="Arial" pitchFamily="34" charset="0"/>
              </a:rPr>
              <a:t>Assessment – PHYSICAL SCIENCE</a:t>
            </a:r>
            <a:endParaRPr lang="en-US" dirty="0">
              <a:latin typeface="Arial" pitchFamily="34" charset="0"/>
              <a:cs typeface="Arial" pitchFamily="34" charset="0"/>
            </a:endParaRPr>
          </a:p>
        </p:txBody>
      </p:sp>
    </p:spTree>
    <p:extLst>
      <p:ext uri="{BB962C8B-B14F-4D97-AF65-F5344CB8AC3E}">
        <p14:creationId xmlns:p14="http://schemas.microsoft.com/office/powerpoint/2010/main" val="2978071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876800"/>
          </a:xfrm>
        </p:spPr>
        <p:txBody>
          <a:bodyPr>
            <a:normAutofit fontScale="92500" lnSpcReduction="10000"/>
          </a:bodyPr>
          <a:lstStyle/>
          <a:p>
            <a:pPr marL="0" indent="0">
              <a:buNone/>
            </a:pPr>
            <a:r>
              <a:rPr lang="en-US" sz="2300" b="1" dirty="0" smtClean="0">
                <a:latin typeface="Arial" pitchFamily="34" charset="0"/>
                <a:cs typeface="Arial" pitchFamily="34" charset="0"/>
              </a:rPr>
              <a:t>Science </a:t>
            </a:r>
            <a:r>
              <a:rPr lang="en-US" sz="2300" b="1" dirty="0">
                <a:latin typeface="Arial" pitchFamily="34" charset="0"/>
                <a:cs typeface="Arial" pitchFamily="34" charset="0"/>
              </a:rPr>
              <a:t>HSPE </a:t>
            </a:r>
            <a:r>
              <a:rPr lang="en-US" sz="2300" b="1" dirty="0" smtClean="0">
                <a:latin typeface="Arial" pitchFamily="34" charset="0"/>
                <a:cs typeface="Arial" pitchFamily="34" charset="0"/>
              </a:rPr>
              <a:t>Standards - Matter</a:t>
            </a:r>
          </a:p>
          <a:p>
            <a:pPr marL="365760" lvl="1" indent="0">
              <a:buNone/>
            </a:pPr>
            <a:endParaRPr lang="en-US" sz="2300" i="1" dirty="0">
              <a:latin typeface="Arial" pitchFamily="34" charset="0"/>
              <a:cs typeface="Arial" pitchFamily="34" charset="0"/>
            </a:endParaRPr>
          </a:p>
          <a:p>
            <a:pPr marL="0" indent="0">
              <a:buNone/>
            </a:pPr>
            <a:r>
              <a:rPr lang="en-US" sz="2300" b="1" i="1" dirty="0" smtClean="0">
                <a:latin typeface="Arial" pitchFamily="34" charset="0"/>
                <a:cs typeface="Arial" pitchFamily="34" charset="0"/>
              </a:rPr>
              <a:t>P.12.A.5 </a:t>
            </a:r>
            <a:r>
              <a:rPr lang="en-US" sz="2300" b="1" i="1" dirty="0">
                <a:latin typeface="Arial" pitchFamily="34" charset="0"/>
                <a:cs typeface="Arial" pitchFamily="34" charset="0"/>
              </a:rPr>
              <a:t>Students know </a:t>
            </a:r>
            <a:r>
              <a:rPr lang="en-US" sz="2300" b="1" i="1" dirty="0" smtClean="0">
                <a:latin typeface="Arial" pitchFamily="34" charset="0"/>
                <a:cs typeface="Arial" pitchFamily="34" charset="0"/>
              </a:rPr>
              <a:t>chemical reactions can take place at different rates, depending on a variety of factors (i.e. temperature, concentration, surface area, and agitation). E/S</a:t>
            </a:r>
          </a:p>
          <a:p>
            <a:pPr lvl="1"/>
            <a:r>
              <a:rPr lang="en-US" sz="2300" i="1" dirty="0" smtClean="0">
                <a:latin typeface="Arial" pitchFamily="34" charset="0"/>
                <a:cs typeface="Arial" pitchFamily="34" charset="0"/>
              </a:rPr>
              <a:t>Describe factors affecting the rate at which a reaction proceeds.</a:t>
            </a:r>
            <a:endParaRPr lang="en-US" sz="2300" i="1" dirty="0">
              <a:latin typeface="Arial" pitchFamily="34" charset="0"/>
              <a:cs typeface="Arial" pitchFamily="34" charset="0"/>
            </a:endParaRPr>
          </a:p>
          <a:p>
            <a:pPr lvl="1"/>
            <a:r>
              <a:rPr lang="en-US" sz="2300" i="1" dirty="0" smtClean="0">
                <a:latin typeface="Arial" pitchFamily="34" charset="0"/>
                <a:cs typeface="Arial" pitchFamily="34" charset="0"/>
              </a:rPr>
              <a:t>Predict the result of a given factor on the reaction rate.</a:t>
            </a:r>
            <a:endParaRPr lang="en-US" sz="2300" i="1" dirty="0">
              <a:latin typeface="Arial" pitchFamily="34" charset="0"/>
              <a:cs typeface="Arial" pitchFamily="34" charset="0"/>
            </a:endParaRPr>
          </a:p>
          <a:p>
            <a:pPr lvl="1"/>
            <a:r>
              <a:rPr lang="en-US" sz="2300" i="1" dirty="0" smtClean="0">
                <a:latin typeface="Arial" pitchFamily="34" charset="0"/>
                <a:cs typeface="Arial" pitchFamily="34" charset="0"/>
              </a:rPr>
              <a:t>Identify the effect of catalysts on reaction rate.</a:t>
            </a:r>
            <a:endParaRPr lang="en-US" sz="2300" i="1" dirty="0">
              <a:latin typeface="Arial" pitchFamily="34" charset="0"/>
              <a:cs typeface="Arial" pitchFamily="34" charset="0"/>
            </a:endParaRPr>
          </a:p>
          <a:p>
            <a:pPr marL="0" indent="0">
              <a:buNone/>
            </a:pPr>
            <a:endParaRPr lang="en-US" sz="2300" b="1" i="1" dirty="0" smtClean="0">
              <a:latin typeface="Arial" pitchFamily="34" charset="0"/>
              <a:cs typeface="Arial" pitchFamily="34" charset="0"/>
            </a:endParaRPr>
          </a:p>
          <a:p>
            <a:pPr marL="0" lvl="1" indent="0">
              <a:spcBef>
                <a:spcPts val="600"/>
              </a:spcBef>
              <a:buClr>
                <a:schemeClr val="accent2"/>
              </a:buClr>
              <a:buNone/>
            </a:pPr>
            <a:r>
              <a:rPr lang="en-US" sz="2300" b="1" i="1" dirty="0" smtClean="0">
                <a:solidFill>
                  <a:schemeClr val="tx1"/>
                </a:solidFill>
                <a:latin typeface="Arial" pitchFamily="34" charset="0"/>
                <a:cs typeface="Arial" pitchFamily="34" charset="0"/>
              </a:rPr>
              <a:t>P.12.A.6 </a:t>
            </a:r>
            <a:r>
              <a:rPr lang="en-US" sz="2300" b="1" i="1" dirty="0">
                <a:solidFill>
                  <a:schemeClr val="tx1"/>
                </a:solidFill>
                <a:latin typeface="Arial" pitchFamily="34" charset="0"/>
                <a:cs typeface="Arial" pitchFamily="34" charset="0"/>
              </a:rPr>
              <a:t>Students </a:t>
            </a:r>
            <a:r>
              <a:rPr lang="en-US" sz="2300" b="1" i="1" dirty="0" smtClean="0">
                <a:solidFill>
                  <a:schemeClr val="tx1"/>
                </a:solidFill>
                <a:latin typeface="Arial" pitchFamily="34" charset="0"/>
                <a:cs typeface="Arial" pitchFamily="34" charset="0"/>
              </a:rPr>
              <a:t>know chemical reactions either release or absorb energy. E/S</a:t>
            </a:r>
            <a:r>
              <a:rPr lang="en-US" sz="2300" i="1" dirty="0" smtClean="0">
                <a:latin typeface="Arial" pitchFamily="34" charset="0"/>
                <a:cs typeface="Arial" pitchFamily="34" charset="0"/>
              </a:rPr>
              <a:t>.</a:t>
            </a:r>
          </a:p>
          <a:p>
            <a:pPr lvl="1"/>
            <a:r>
              <a:rPr lang="en-US" sz="2300" i="1" dirty="0">
                <a:latin typeface="Arial" pitchFamily="34" charset="0"/>
                <a:cs typeface="Arial" pitchFamily="34" charset="0"/>
              </a:rPr>
              <a:t> </a:t>
            </a:r>
            <a:r>
              <a:rPr lang="en-US" sz="2300" i="1" dirty="0" smtClean="0">
                <a:latin typeface="Arial" pitchFamily="34" charset="0"/>
                <a:cs typeface="Arial" pitchFamily="34" charset="0"/>
              </a:rPr>
              <a:t>Identify the presence of energy as a component of every chemical reaction.</a:t>
            </a:r>
          </a:p>
          <a:p>
            <a:pPr lvl="1"/>
            <a:endParaRPr lang="en-US" sz="2300" i="1" dirty="0">
              <a:latin typeface="Arial" pitchFamily="34" charset="0"/>
              <a:cs typeface="Arial" pitchFamily="34" charset="0"/>
            </a:endParaRPr>
          </a:p>
        </p:txBody>
      </p:sp>
      <p:sp>
        <p:nvSpPr>
          <p:cNvPr id="3" name="Title 2"/>
          <p:cNvSpPr>
            <a:spLocks noGrp="1"/>
          </p:cNvSpPr>
          <p:nvPr>
            <p:ph type="title"/>
          </p:nvPr>
        </p:nvSpPr>
        <p:spPr>
          <a:xfrm>
            <a:off x="457200" y="152400"/>
            <a:ext cx="8229600" cy="990600"/>
          </a:xfrm>
        </p:spPr>
        <p:txBody>
          <a:bodyPr>
            <a:normAutofit fontScale="90000"/>
          </a:bodyPr>
          <a:lstStyle/>
          <a:p>
            <a:r>
              <a:rPr lang="en-US" dirty="0" smtClean="0">
                <a:latin typeface="Arial" pitchFamily="34" charset="0"/>
                <a:cs typeface="Arial" pitchFamily="34" charset="0"/>
              </a:rPr>
              <a:t>Assessment – PHYSICAL SCIENCE</a:t>
            </a:r>
            <a:endParaRPr lang="en-US" dirty="0">
              <a:latin typeface="Arial" pitchFamily="34" charset="0"/>
              <a:cs typeface="Arial" pitchFamily="34" charset="0"/>
            </a:endParaRPr>
          </a:p>
        </p:txBody>
      </p:sp>
    </p:spTree>
    <p:extLst>
      <p:ext uri="{BB962C8B-B14F-4D97-AF65-F5344CB8AC3E}">
        <p14:creationId xmlns:p14="http://schemas.microsoft.com/office/powerpoint/2010/main" val="3687533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838200"/>
            <a:ext cx="8229600" cy="5715000"/>
          </a:xfrm>
        </p:spPr>
        <p:txBody>
          <a:bodyPr>
            <a:normAutofit fontScale="85000" lnSpcReduction="20000"/>
          </a:bodyPr>
          <a:lstStyle/>
          <a:p>
            <a:pPr marL="0" indent="0">
              <a:buNone/>
            </a:pPr>
            <a:r>
              <a:rPr lang="en-US" sz="2300" b="1" dirty="0" smtClean="0">
                <a:latin typeface="Arial" pitchFamily="34" charset="0"/>
                <a:cs typeface="Arial" pitchFamily="34" charset="0"/>
              </a:rPr>
              <a:t>Science </a:t>
            </a:r>
            <a:r>
              <a:rPr lang="en-US" sz="2300" b="1" dirty="0">
                <a:latin typeface="Arial" pitchFamily="34" charset="0"/>
                <a:cs typeface="Arial" pitchFamily="34" charset="0"/>
              </a:rPr>
              <a:t>HSPE </a:t>
            </a:r>
            <a:r>
              <a:rPr lang="en-US" sz="2300" b="1" dirty="0" smtClean="0">
                <a:latin typeface="Arial" pitchFamily="34" charset="0"/>
                <a:cs typeface="Arial" pitchFamily="34" charset="0"/>
              </a:rPr>
              <a:t>Standards - Matter</a:t>
            </a:r>
          </a:p>
          <a:p>
            <a:pPr marL="365760" lvl="1" indent="0">
              <a:buNone/>
            </a:pPr>
            <a:endParaRPr lang="en-US" sz="2300" i="1" dirty="0">
              <a:latin typeface="Arial" pitchFamily="34" charset="0"/>
              <a:cs typeface="Arial" pitchFamily="34" charset="0"/>
            </a:endParaRPr>
          </a:p>
          <a:p>
            <a:pPr marL="0" indent="0">
              <a:buNone/>
            </a:pPr>
            <a:r>
              <a:rPr lang="en-US" sz="2300" b="1" i="1" dirty="0" smtClean="0">
                <a:latin typeface="Arial" pitchFamily="34" charset="0"/>
                <a:cs typeface="Arial" pitchFamily="34" charset="0"/>
              </a:rPr>
              <a:t>P.12.A.7 </a:t>
            </a:r>
            <a:r>
              <a:rPr lang="en-US" sz="2300" b="1" i="1" dirty="0">
                <a:latin typeface="Arial" pitchFamily="34" charset="0"/>
                <a:cs typeface="Arial" pitchFamily="34" charset="0"/>
              </a:rPr>
              <a:t>Students know </a:t>
            </a:r>
            <a:r>
              <a:rPr lang="en-US" sz="2300" b="1" i="1" dirty="0" smtClean="0">
                <a:latin typeface="Arial" pitchFamily="34" charset="0"/>
                <a:cs typeface="Arial" pitchFamily="34" charset="0"/>
              </a:rPr>
              <a:t>that, in chemical reactions, elements combine in predictable ratios, and the numbers of atoms of each element do not change. </a:t>
            </a:r>
            <a:r>
              <a:rPr lang="en-US" sz="2300" b="1" i="1" dirty="0">
                <a:latin typeface="Arial" pitchFamily="34" charset="0"/>
                <a:cs typeface="Arial" pitchFamily="34" charset="0"/>
              </a:rPr>
              <a:t>I</a:t>
            </a:r>
            <a:r>
              <a:rPr lang="en-US" sz="2300" b="1" i="1" dirty="0" smtClean="0">
                <a:latin typeface="Arial" pitchFamily="34" charset="0"/>
                <a:cs typeface="Arial" pitchFamily="34" charset="0"/>
              </a:rPr>
              <a:t>/S</a:t>
            </a:r>
          </a:p>
          <a:p>
            <a:pPr lvl="1"/>
            <a:r>
              <a:rPr lang="en-US" sz="2300" i="1" dirty="0" smtClean="0">
                <a:latin typeface="Arial" pitchFamily="34" charset="0"/>
                <a:cs typeface="Arial" pitchFamily="34" charset="0"/>
              </a:rPr>
              <a:t>Explain how a chemical reaction satisfies the law of conservation of mass.</a:t>
            </a:r>
            <a:endParaRPr lang="en-US" sz="2300" i="1" dirty="0">
              <a:latin typeface="Arial" pitchFamily="34" charset="0"/>
              <a:cs typeface="Arial" pitchFamily="34" charset="0"/>
            </a:endParaRPr>
          </a:p>
          <a:p>
            <a:pPr lvl="1"/>
            <a:r>
              <a:rPr lang="en-US" sz="2300" i="1" dirty="0" smtClean="0">
                <a:latin typeface="Arial" pitchFamily="34" charset="0"/>
                <a:cs typeface="Arial" pitchFamily="34" charset="0"/>
              </a:rPr>
              <a:t>Balance simple chemical reaction equations using simple whole numbers ratios and the conservation of mass principle.</a:t>
            </a:r>
            <a:endParaRPr lang="en-US" sz="2300" i="1" dirty="0">
              <a:latin typeface="Arial" pitchFamily="34" charset="0"/>
              <a:cs typeface="Arial" pitchFamily="34" charset="0"/>
            </a:endParaRPr>
          </a:p>
          <a:p>
            <a:pPr lvl="1"/>
            <a:r>
              <a:rPr lang="en-US" sz="2300" i="1" dirty="0" smtClean="0">
                <a:latin typeface="Arial" pitchFamily="34" charset="0"/>
                <a:cs typeface="Arial" pitchFamily="34" charset="0"/>
              </a:rPr>
              <a:t>Explain that the law of definite proportions allows for predictions of reaction amounts.</a:t>
            </a:r>
            <a:endParaRPr lang="en-US" sz="2300" i="1" dirty="0">
              <a:latin typeface="Arial" pitchFamily="34" charset="0"/>
              <a:cs typeface="Arial" pitchFamily="34" charset="0"/>
            </a:endParaRPr>
          </a:p>
          <a:p>
            <a:pPr marL="0" indent="0">
              <a:buNone/>
            </a:pPr>
            <a:endParaRPr lang="en-US" sz="2300" b="1" i="1" dirty="0" smtClean="0">
              <a:latin typeface="Arial" pitchFamily="34" charset="0"/>
              <a:cs typeface="Arial" pitchFamily="34" charset="0"/>
            </a:endParaRPr>
          </a:p>
          <a:p>
            <a:pPr marL="0" lvl="1" indent="0">
              <a:spcBef>
                <a:spcPts val="600"/>
              </a:spcBef>
              <a:buClr>
                <a:schemeClr val="accent2"/>
              </a:buClr>
              <a:buNone/>
            </a:pPr>
            <a:r>
              <a:rPr lang="en-US" sz="2300" b="1" i="1" dirty="0" smtClean="0">
                <a:solidFill>
                  <a:schemeClr val="tx1"/>
                </a:solidFill>
                <a:latin typeface="Arial" pitchFamily="34" charset="0"/>
                <a:cs typeface="Arial" pitchFamily="34" charset="0"/>
              </a:rPr>
              <a:t>P.12.A.8 </a:t>
            </a:r>
            <a:r>
              <a:rPr lang="en-US" sz="2300" b="1" i="1" dirty="0">
                <a:solidFill>
                  <a:schemeClr val="tx1"/>
                </a:solidFill>
                <a:latin typeface="Arial" pitchFamily="34" charset="0"/>
                <a:cs typeface="Arial" pitchFamily="34" charset="0"/>
              </a:rPr>
              <a:t>Students </a:t>
            </a:r>
            <a:r>
              <a:rPr lang="en-US" sz="2300" b="1" i="1" dirty="0" smtClean="0">
                <a:solidFill>
                  <a:schemeClr val="tx1"/>
                </a:solidFill>
                <a:latin typeface="Arial" pitchFamily="34" charset="0"/>
                <a:cs typeface="Arial" pitchFamily="34" charset="0"/>
              </a:rPr>
              <a:t>know most elements have two or more isotopes, some of which have practical applications. I/S</a:t>
            </a:r>
            <a:r>
              <a:rPr lang="en-US" sz="2300" i="1" dirty="0" smtClean="0">
                <a:latin typeface="Arial" pitchFamily="34" charset="0"/>
                <a:cs typeface="Arial" pitchFamily="34" charset="0"/>
              </a:rPr>
              <a:t>.</a:t>
            </a:r>
          </a:p>
          <a:p>
            <a:pPr lvl="1"/>
            <a:r>
              <a:rPr lang="en-US" sz="2300" i="1" dirty="0">
                <a:latin typeface="Arial" pitchFamily="34" charset="0"/>
                <a:cs typeface="Arial" pitchFamily="34" charset="0"/>
              </a:rPr>
              <a:t> </a:t>
            </a:r>
            <a:r>
              <a:rPr lang="en-US" sz="2300" i="1" dirty="0" smtClean="0">
                <a:latin typeface="Arial" pitchFamily="34" charset="0"/>
                <a:cs typeface="Arial" pitchFamily="34" charset="0"/>
              </a:rPr>
              <a:t>Know that isotopes of an element have different numbers of neutrons and the same number of protons.</a:t>
            </a:r>
          </a:p>
          <a:p>
            <a:pPr lvl="1"/>
            <a:r>
              <a:rPr lang="en-US" sz="2300" i="1" dirty="0" smtClean="0">
                <a:latin typeface="Arial" pitchFamily="34" charset="0"/>
                <a:cs typeface="Arial" pitchFamily="34" charset="0"/>
              </a:rPr>
              <a:t>Identify that practical applications of isotopes arise from the nature of radioactivity and that atoms are the building blocks of all things.</a:t>
            </a:r>
          </a:p>
          <a:p>
            <a:pPr lvl="1"/>
            <a:r>
              <a:rPr lang="en-US" sz="2300" i="1" dirty="0" smtClean="0">
                <a:latin typeface="Arial" pitchFamily="34" charset="0"/>
                <a:cs typeface="Arial" pitchFamily="34" charset="0"/>
              </a:rPr>
              <a:t>Calculate the numbers of protons and neutrons given a nuclear symbol. (See also P.12.A.2 and P.12.C.4)</a:t>
            </a:r>
          </a:p>
        </p:txBody>
      </p:sp>
      <p:sp>
        <p:nvSpPr>
          <p:cNvPr id="3" name="Title 2"/>
          <p:cNvSpPr>
            <a:spLocks noGrp="1"/>
          </p:cNvSpPr>
          <p:nvPr>
            <p:ph type="title"/>
          </p:nvPr>
        </p:nvSpPr>
        <p:spPr>
          <a:xfrm>
            <a:off x="457200" y="152400"/>
            <a:ext cx="8229600" cy="685800"/>
          </a:xfrm>
        </p:spPr>
        <p:txBody>
          <a:bodyPr>
            <a:normAutofit fontScale="90000"/>
          </a:bodyPr>
          <a:lstStyle/>
          <a:p>
            <a:r>
              <a:rPr lang="en-US" dirty="0" smtClean="0">
                <a:latin typeface="Arial" pitchFamily="34" charset="0"/>
                <a:cs typeface="Arial" pitchFamily="34" charset="0"/>
              </a:rPr>
              <a:t>Assessment – PHYSICAL SCIENCE</a:t>
            </a:r>
            <a:endParaRPr lang="en-US" dirty="0">
              <a:latin typeface="Arial" pitchFamily="34" charset="0"/>
              <a:cs typeface="Arial" pitchFamily="34" charset="0"/>
            </a:endParaRPr>
          </a:p>
        </p:txBody>
      </p:sp>
    </p:spTree>
    <p:extLst>
      <p:ext uri="{BB962C8B-B14F-4D97-AF65-F5344CB8AC3E}">
        <p14:creationId xmlns:p14="http://schemas.microsoft.com/office/powerpoint/2010/main" val="8831671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776</TotalTime>
  <Words>1450</Words>
  <Application>Microsoft Office PowerPoint</Application>
  <PresentationFormat>On-screen Show (4:3)</PresentationFormat>
  <Paragraphs>170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Paper</vt:lpstr>
      <vt:lpstr> Assessment – PHYSICAL SCIENCE</vt:lpstr>
      <vt:lpstr>Assessment – PHYSICAL SCIENCE</vt:lpstr>
      <vt:lpstr>  Assessment – PHYSICAL SCIENCE</vt:lpstr>
      <vt:lpstr>Assessment – PHYSICAL SCIENCE</vt:lpstr>
      <vt:lpstr>Assessment – PHYSICAL SCIENCE</vt:lpstr>
      <vt:lpstr>Assessment – PHYSICAL SCIENCE</vt:lpstr>
      <vt:lpstr>Assessment – PHYSICAL SCIENCE</vt:lpstr>
      <vt:lpstr>Assessment – PHYSICAL SCIENCE</vt:lpstr>
      <vt:lpstr>Assessment – PHYSICAL SCIENCE</vt:lpstr>
      <vt:lpstr>Assessment – PHYSICAL SCIENCE</vt:lpstr>
      <vt:lpstr>Assessment – PHYSICAL SCIENCE</vt:lpstr>
      <vt:lpstr>Assessment – PHYSICAL SCIENCE</vt:lpstr>
      <vt:lpstr>Assessment – PHYSICAL SCIENCE</vt:lpstr>
      <vt:lpstr>Assessment – PHYSICAL SCIENCE</vt:lpstr>
      <vt:lpstr>Assessment – PHYSICAL SCIENCE</vt:lpstr>
      <vt:lpstr>Assessment – PHYSICAL SCIENCE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Randall</dc:creator>
  <cp:lastModifiedBy>Randall</cp:lastModifiedBy>
  <cp:revision>112</cp:revision>
  <dcterms:created xsi:type="dcterms:W3CDTF">2011-03-01T04:00:39Z</dcterms:created>
  <dcterms:modified xsi:type="dcterms:W3CDTF">2012-11-10T15:50:49Z</dcterms:modified>
</cp:coreProperties>
</file>